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323" r:id="rId6"/>
    <p:sldId id="319" r:id="rId7"/>
    <p:sldId id="328" r:id="rId8"/>
    <p:sldId id="329" r:id="rId9"/>
    <p:sldId id="327" r:id="rId10"/>
    <p:sldId id="304" r:id="rId11"/>
    <p:sldId id="326" r:id="rId12"/>
    <p:sldId id="320" r:id="rId13"/>
    <p:sldId id="316" r:id="rId14"/>
    <p:sldId id="330" r:id="rId15"/>
    <p:sldId id="308" r:id="rId16"/>
    <p:sldId id="321" r:id="rId17"/>
    <p:sldId id="322"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326"/>
    <a:srgbClr val="0D2237"/>
    <a:srgbClr val="006CB7"/>
    <a:srgbClr val="1C4584"/>
    <a:srgbClr val="6EC59B"/>
    <a:srgbClr val="BED7E9"/>
    <a:srgbClr val="52121E"/>
    <a:srgbClr val="EB2226"/>
    <a:srgbClr val="F58785"/>
    <a:srgbClr val="BFD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3967E-3EC1-4FF7-964D-23E2EB0A08F3}" v="22" dt="2021-08-04T16:48:55.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p:restoredTop sz="94649"/>
  </p:normalViewPr>
  <p:slideViewPr>
    <p:cSldViewPr snapToGrid="0" snapToObjects="1">
      <p:cViewPr varScale="1">
        <p:scale>
          <a:sx n="58" d="100"/>
          <a:sy n="58" d="100"/>
        </p:scale>
        <p:origin x="100" y="5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1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A7E9D-4AEA-4DE6-9C15-F1B5DD409C1C}"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B137F289-B351-47C2-AFB5-1282BC32EED9}">
      <dgm:prSet phldrT="[Text]"/>
      <dgm:spPr>
        <a:solidFill>
          <a:schemeClr val="accent1"/>
        </a:solidFill>
      </dgm:spPr>
      <dgm:t>
        <a:bodyPr/>
        <a:lstStyle/>
        <a:p>
          <a:r>
            <a:rPr lang="en-US" b="1" dirty="0">
              <a:latin typeface="Montserrat" panose="00000500000000000000" pitchFamily="2" charset="0"/>
            </a:rPr>
            <a:t>Congress Enacts: </a:t>
          </a:r>
          <a:r>
            <a:rPr lang="en-US" dirty="0">
              <a:latin typeface="Montserrat" panose="00000500000000000000" pitchFamily="2" charset="0"/>
            </a:rPr>
            <a:t>March – July </a:t>
          </a:r>
        </a:p>
        <a:p>
          <a:r>
            <a:rPr lang="en-US" dirty="0">
              <a:latin typeface="Montserrat" panose="00000500000000000000" pitchFamily="2" charset="0"/>
            </a:rPr>
            <a:t>2020</a:t>
          </a:r>
        </a:p>
      </dgm:t>
    </dgm:pt>
    <dgm:pt modelId="{D1ABC7CE-E12B-4541-92CF-626BD447A671}" type="parTrans" cxnId="{94904E01-BD59-43E5-AFE5-2EEE12C9D294}">
      <dgm:prSet/>
      <dgm:spPr/>
      <dgm:t>
        <a:bodyPr/>
        <a:lstStyle/>
        <a:p>
          <a:endParaRPr lang="en-US">
            <a:latin typeface="Montserrat" panose="00000500000000000000" pitchFamily="2" charset="0"/>
          </a:endParaRPr>
        </a:p>
      </dgm:t>
    </dgm:pt>
    <dgm:pt modelId="{165758CB-C159-467F-B870-F34CB99E2CB3}" type="sibTrans" cxnId="{94904E01-BD59-43E5-AFE5-2EEE12C9D294}">
      <dgm:prSet/>
      <dgm:spPr/>
      <dgm:t>
        <a:bodyPr/>
        <a:lstStyle/>
        <a:p>
          <a:endParaRPr lang="en-US" dirty="0">
            <a:latin typeface="Montserrat" panose="00000500000000000000" pitchFamily="2" charset="0"/>
          </a:endParaRPr>
        </a:p>
      </dgm:t>
    </dgm:pt>
    <dgm:pt modelId="{F33CF442-F9F8-434E-81B0-BECB06B46001}">
      <dgm:prSet phldrT="[Text]"/>
      <dgm:spPr>
        <a:solidFill>
          <a:schemeClr val="accent1"/>
        </a:solidFill>
      </dgm:spPr>
      <dgm:t>
        <a:bodyPr/>
        <a:lstStyle/>
        <a:p>
          <a:r>
            <a:rPr lang="en-US" b="1" dirty="0">
              <a:latin typeface="Montserrat" panose="00000500000000000000" pitchFamily="2" charset="0"/>
            </a:rPr>
            <a:t>Congress </a:t>
          </a:r>
          <a:r>
            <a:rPr lang="en-US" b="1" i="0" dirty="0">
              <a:latin typeface="Montserrat" panose="00000500000000000000" pitchFamily="2" charset="0"/>
            </a:rPr>
            <a:t>Extends: </a:t>
          </a:r>
          <a:r>
            <a:rPr lang="en-US" b="1" dirty="0">
              <a:latin typeface="Montserrat" panose="00000500000000000000" pitchFamily="2" charset="0"/>
            </a:rPr>
            <a:t> </a:t>
          </a:r>
          <a:r>
            <a:rPr lang="en-US" dirty="0">
              <a:latin typeface="Montserrat" panose="00000500000000000000" pitchFamily="2" charset="0"/>
            </a:rPr>
            <a:t>Dec. 2020 – Jan. 2021</a:t>
          </a:r>
        </a:p>
      </dgm:t>
    </dgm:pt>
    <dgm:pt modelId="{0AB72FC8-8108-42EF-9DF7-60CCD62D381C}" type="parTrans" cxnId="{FB579B19-1E69-4205-8B22-B9A8047DEE0D}">
      <dgm:prSet/>
      <dgm:spPr/>
      <dgm:t>
        <a:bodyPr/>
        <a:lstStyle/>
        <a:p>
          <a:endParaRPr lang="en-US">
            <a:latin typeface="Montserrat" panose="00000500000000000000" pitchFamily="2" charset="0"/>
          </a:endParaRPr>
        </a:p>
      </dgm:t>
    </dgm:pt>
    <dgm:pt modelId="{690EA5CE-75A3-4761-B00B-ECCDEB5F36D4}" type="sibTrans" cxnId="{FB579B19-1E69-4205-8B22-B9A8047DEE0D}">
      <dgm:prSet/>
      <dgm:spPr/>
      <dgm:t>
        <a:bodyPr/>
        <a:lstStyle/>
        <a:p>
          <a:endParaRPr lang="en-US" dirty="0">
            <a:latin typeface="Montserrat" panose="00000500000000000000" pitchFamily="2" charset="0"/>
          </a:endParaRPr>
        </a:p>
      </dgm:t>
    </dgm:pt>
    <dgm:pt modelId="{5A572509-B334-464F-8AFF-61F64C5F9DA9}">
      <dgm:prSet phldrT="[Text]"/>
      <dgm:spPr>
        <a:solidFill>
          <a:srgbClr val="EA2326"/>
        </a:solidFill>
      </dgm:spPr>
      <dgm:t>
        <a:bodyPr/>
        <a:lstStyle/>
        <a:p>
          <a:r>
            <a:rPr lang="en-US" b="1" dirty="0">
              <a:latin typeface="Montserrat" panose="00000500000000000000" pitchFamily="2" charset="0"/>
            </a:rPr>
            <a:t>CDC Extends:  </a:t>
          </a:r>
          <a:r>
            <a:rPr lang="en-US" dirty="0">
              <a:latin typeface="Montserrat" panose="00000500000000000000" pitchFamily="2" charset="0"/>
            </a:rPr>
            <a:t>Jan. – March</a:t>
          </a:r>
        </a:p>
        <a:p>
          <a:r>
            <a:rPr lang="en-US" dirty="0">
              <a:latin typeface="Montserrat" panose="00000500000000000000" pitchFamily="2" charset="0"/>
            </a:rPr>
            <a:t>2021 </a:t>
          </a:r>
        </a:p>
      </dgm:t>
    </dgm:pt>
    <dgm:pt modelId="{B7377C36-53CA-4ADA-A4A2-086B130516FB}" type="parTrans" cxnId="{80887593-ADA5-46E7-829D-F0B0FCED5E88}">
      <dgm:prSet/>
      <dgm:spPr/>
      <dgm:t>
        <a:bodyPr/>
        <a:lstStyle/>
        <a:p>
          <a:endParaRPr lang="en-US">
            <a:latin typeface="Montserrat" panose="00000500000000000000" pitchFamily="2" charset="0"/>
          </a:endParaRPr>
        </a:p>
      </dgm:t>
    </dgm:pt>
    <dgm:pt modelId="{C9802E0A-F0BA-4485-9F47-DFAD873BC98F}" type="sibTrans" cxnId="{80887593-ADA5-46E7-829D-F0B0FCED5E88}">
      <dgm:prSet/>
      <dgm:spPr/>
      <dgm:t>
        <a:bodyPr/>
        <a:lstStyle/>
        <a:p>
          <a:endParaRPr lang="en-US" dirty="0">
            <a:latin typeface="Montserrat" panose="00000500000000000000" pitchFamily="2" charset="0"/>
          </a:endParaRPr>
        </a:p>
      </dgm:t>
    </dgm:pt>
    <dgm:pt modelId="{35FD4F06-5228-47E3-B328-03EF483105DC}">
      <dgm:prSet phldrT="[Text]"/>
      <dgm:spPr>
        <a:solidFill>
          <a:srgbClr val="EA2326"/>
        </a:solidFill>
      </dgm:spPr>
      <dgm:t>
        <a:bodyPr/>
        <a:lstStyle/>
        <a:p>
          <a:r>
            <a:rPr lang="en-US" b="1" dirty="0">
              <a:latin typeface="Montserrat" panose="00000500000000000000" pitchFamily="2" charset="0"/>
            </a:rPr>
            <a:t>CDC Issues Order: </a:t>
          </a:r>
          <a:r>
            <a:rPr lang="en-US" dirty="0">
              <a:latin typeface="Montserrat" panose="00000500000000000000" pitchFamily="2" charset="0"/>
            </a:rPr>
            <a:t>Sept. – Dec. 2020</a:t>
          </a:r>
        </a:p>
      </dgm:t>
    </dgm:pt>
    <dgm:pt modelId="{20483C5F-D935-4B5D-9FE3-4E046BFFCBCA}" type="parTrans" cxnId="{B385208E-ABAC-4349-982D-2456F6BB64F4}">
      <dgm:prSet/>
      <dgm:spPr/>
      <dgm:t>
        <a:bodyPr/>
        <a:lstStyle/>
        <a:p>
          <a:endParaRPr lang="en-US">
            <a:latin typeface="Montserrat" panose="00000500000000000000" pitchFamily="2" charset="0"/>
          </a:endParaRPr>
        </a:p>
      </dgm:t>
    </dgm:pt>
    <dgm:pt modelId="{3CDEC686-A04E-460C-9B59-188991F840E5}" type="sibTrans" cxnId="{B385208E-ABAC-4349-982D-2456F6BB64F4}">
      <dgm:prSet/>
      <dgm:spPr/>
      <dgm:t>
        <a:bodyPr/>
        <a:lstStyle/>
        <a:p>
          <a:endParaRPr lang="en-US" dirty="0">
            <a:latin typeface="Montserrat" panose="00000500000000000000" pitchFamily="2" charset="0"/>
          </a:endParaRPr>
        </a:p>
      </dgm:t>
    </dgm:pt>
    <dgm:pt modelId="{A7014A46-54B8-4991-A9C2-88DB4E583652}">
      <dgm:prSet phldrT="[Text]"/>
      <dgm:spPr>
        <a:solidFill>
          <a:srgbClr val="EA2326"/>
        </a:solidFill>
      </dgm:spPr>
      <dgm:t>
        <a:bodyPr/>
        <a:lstStyle/>
        <a:p>
          <a:r>
            <a:rPr lang="en-US" b="1" dirty="0">
              <a:latin typeface="Montserrat" panose="00000500000000000000" pitchFamily="2" charset="0"/>
            </a:rPr>
            <a:t>CDC Extends:  </a:t>
          </a:r>
          <a:r>
            <a:rPr lang="en-US" dirty="0">
              <a:latin typeface="Montserrat" panose="00000500000000000000" pitchFamily="2" charset="0"/>
            </a:rPr>
            <a:t>March – June </a:t>
          </a:r>
        </a:p>
        <a:p>
          <a:r>
            <a:rPr lang="en-US" dirty="0">
              <a:latin typeface="Montserrat" panose="00000500000000000000" pitchFamily="2" charset="0"/>
            </a:rPr>
            <a:t>2021</a:t>
          </a:r>
        </a:p>
      </dgm:t>
    </dgm:pt>
    <dgm:pt modelId="{CC39A925-453E-4DDF-8793-2307AC274AE0}" type="parTrans" cxnId="{34651206-BB90-4A1D-9ADF-A58D6D886A2C}">
      <dgm:prSet/>
      <dgm:spPr/>
      <dgm:t>
        <a:bodyPr/>
        <a:lstStyle/>
        <a:p>
          <a:endParaRPr lang="en-US">
            <a:latin typeface="Montserrat" panose="00000500000000000000" pitchFamily="2" charset="0"/>
          </a:endParaRPr>
        </a:p>
      </dgm:t>
    </dgm:pt>
    <dgm:pt modelId="{A966F4C0-5F7F-42CB-85D6-780FC0C3CCAA}" type="sibTrans" cxnId="{34651206-BB90-4A1D-9ADF-A58D6D886A2C}">
      <dgm:prSet/>
      <dgm:spPr/>
      <dgm:t>
        <a:bodyPr/>
        <a:lstStyle/>
        <a:p>
          <a:endParaRPr lang="en-US">
            <a:latin typeface="Montserrat" panose="00000500000000000000" pitchFamily="2" charset="0"/>
          </a:endParaRPr>
        </a:p>
      </dgm:t>
    </dgm:pt>
    <dgm:pt modelId="{0E6FCC48-6A92-49B8-9316-3D4C7B79D9F3}">
      <dgm:prSet/>
      <dgm:spPr>
        <a:solidFill>
          <a:srgbClr val="EA2326"/>
        </a:solidFill>
      </dgm:spPr>
      <dgm:t>
        <a:bodyPr/>
        <a:lstStyle/>
        <a:p>
          <a:pPr algn="l">
            <a:lnSpc>
              <a:spcPct val="100000"/>
            </a:lnSpc>
          </a:pPr>
          <a:r>
            <a:rPr lang="en-US" b="1" dirty="0">
              <a:latin typeface="Montserrat" panose="00000500000000000000" pitchFamily="2" charset="0"/>
            </a:rPr>
            <a:t>CDC Extends: </a:t>
          </a:r>
          <a:r>
            <a:rPr lang="en-US" dirty="0">
              <a:latin typeface="Montserrat" panose="00000500000000000000" pitchFamily="2" charset="0"/>
            </a:rPr>
            <a:t>June –</a:t>
          </a:r>
        </a:p>
        <a:p>
          <a:pPr algn="l">
            <a:lnSpc>
              <a:spcPct val="100000"/>
            </a:lnSpc>
          </a:pPr>
          <a:r>
            <a:rPr lang="en-US" dirty="0">
              <a:latin typeface="Montserrat" panose="00000500000000000000" pitchFamily="2" charset="0"/>
            </a:rPr>
            <a:t> July </a:t>
          </a:r>
        </a:p>
        <a:p>
          <a:pPr algn="l">
            <a:lnSpc>
              <a:spcPct val="90000"/>
            </a:lnSpc>
          </a:pPr>
          <a:r>
            <a:rPr lang="en-US" dirty="0">
              <a:latin typeface="Montserrat" panose="00000500000000000000" pitchFamily="2" charset="0"/>
            </a:rPr>
            <a:t>2021</a:t>
          </a:r>
        </a:p>
      </dgm:t>
    </dgm:pt>
    <dgm:pt modelId="{403E1CC4-62B3-40B3-8B73-C6E446ECC718}" type="parTrans" cxnId="{B170721F-3999-466C-93FB-DCCFBBE9C2A3}">
      <dgm:prSet/>
      <dgm:spPr/>
      <dgm:t>
        <a:bodyPr/>
        <a:lstStyle/>
        <a:p>
          <a:endParaRPr lang="en-US">
            <a:latin typeface="Montserrat" panose="00000500000000000000" pitchFamily="2" charset="0"/>
          </a:endParaRPr>
        </a:p>
      </dgm:t>
    </dgm:pt>
    <dgm:pt modelId="{97C8EA8D-27DC-4A58-B0EE-794FDB6437A3}" type="sibTrans" cxnId="{B170721F-3999-466C-93FB-DCCFBBE9C2A3}">
      <dgm:prSet/>
      <dgm:spPr/>
      <dgm:t>
        <a:bodyPr/>
        <a:lstStyle/>
        <a:p>
          <a:endParaRPr lang="en-US">
            <a:latin typeface="Montserrat" panose="00000500000000000000" pitchFamily="2" charset="0"/>
          </a:endParaRPr>
        </a:p>
      </dgm:t>
    </dgm:pt>
    <dgm:pt modelId="{2099C1B8-96A9-4AD5-8D50-56FFE8154893}">
      <dgm:prSet/>
      <dgm:spPr>
        <a:solidFill>
          <a:srgbClr val="7030A0"/>
        </a:solidFill>
      </dgm:spPr>
      <dgm:t>
        <a:bodyPr/>
        <a:lstStyle/>
        <a:p>
          <a:pPr algn="r"/>
          <a:r>
            <a:rPr lang="en-US" dirty="0">
              <a:latin typeface="Montserrat" panose="00000500000000000000" pitchFamily="2" charset="0"/>
            </a:rPr>
            <a:t>CDC Issues  NEW Order:</a:t>
          </a:r>
        </a:p>
        <a:p>
          <a:pPr algn="r"/>
          <a:r>
            <a:rPr lang="en-US" dirty="0">
              <a:latin typeface="Montserrat" panose="00000500000000000000" pitchFamily="2" charset="0"/>
            </a:rPr>
            <a:t>Aug. 3 – </a:t>
          </a:r>
        </a:p>
        <a:p>
          <a:pPr algn="r"/>
          <a:r>
            <a:rPr lang="en-US" dirty="0">
              <a:latin typeface="Montserrat" panose="00000500000000000000" pitchFamily="2" charset="0"/>
            </a:rPr>
            <a:t>Oct. 3</a:t>
          </a:r>
        </a:p>
        <a:p>
          <a:pPr algn="r"/>
          <a:r>
            <a:rPr lang="en-US" dirty="0">
              <a:latin typeface="Montserrat" panose="00000500000000000000" pitchFamily="2" charset="0"/>
            </a:rPr>
            <a:t>2021</a:t>
          </a:r>
        </a:p>
      </dgm:t>
    </dgm:pt>
    <dgm:pt modelId="{3DFA4DF8-1103-4D74-8401-424ED0021F37}" type="parTrans" cxnId="{ACD8C3D3-5900-49F5-8367-6CD561A2BBA6}">
      <dgm:prSet/>
      <dgm:spPr/>
      <dgm:t>
        <a:bodyPr/>
        <a:lstStyle/>
        <a:p>
          <a:endParaRPr lang="en-US">
            <a:latin typeface="Montserrat" panose="00000500000000000000" pitchFamily="2" charset="0"/>
          </a:endParaRPr>
        </a:p>
      </dgm:t>
    </dgm:pt>
    <dgm:pt modelId="{A98DF5EB-7A7B-4703-B917-88E863E76ABE}" type="sibTrans" cxnId="{ACD8C3D3-5900-49F5-8367-6CD561A2BBA6}">
      <dgm:prSet/>
      <dgm:spPr/>
      <dgm:t>
        <a:bodyPr/>
        <a:lstStyle/>
        <a:p>
          <a:endParaRPr lang="en-US">
            <a:latin typeface="Montserrat" panose="00000500000000000000" pitchFamily="2" charset="0"/>
          </a:endParaRPr>
        </a:p>
      </dgm:t>
    </dgm:pt>
    <dgm:pt modelId="{35F80CFA-3DCA-4C4F-A924-7D2B7F247A5F}" type="pres">
      <dgm:prSet presAssocID="{98EA7E9D-4AEA-4DE6-9C15-F1B5DD409C1C}" presName="CompostProcess" presStyleCnt="0">
        <dgm:presLayoutVars>
          <dgm:dir/>
          <dgm:resizeHandles val="exact"/>
        </dgm:presLayoutVars>
      </dgm:prSet>
      <dgm:spPr/>
    </dgm:pt>
    <dgm:pt modelId="{F8D28126-B6AC-4CAC-B91C-4D21FC5B0B72}" type="pres">
      <dgm:prSet presAssocID="{98EA7E9D-4AEA-4DE6-9C15-F1B5DD409C1C}" presName="arrow" presStyleLbl="bgShp" presStyleIdx="0" presStyleCnt="1"/>
      <dgm:spPr/>
    </dgm:pt>
    <dgm:pt modelId="{24B074A9-0C8E-4359-98E5-7132DBA24913}" type="pres">
      <dgm:prSet presAssocID="{98EA7E9D-4AEA-4DE6-9C15-F1B5DD409C1C}" presName="linearProcess" presStyleCnt="0"/>
      <dgm:spPr/>
    </dgm:pt>
    <dgm:pt modelId="{796A6EC0-6517-4CC8-B4FB-2E9011C6A968}" type="pres">
      <dgm:prSet presAssocID="{B137F289-B351-47C2-AFB5-1282BC32EED9}" presName="textNode" presStyleLbl="node1" presStyleIdx="0" presStyleCnt="7">
        <dgm:presLayoutVars>
          <dgm:bulletEnabled val="1"/>
        </dgm:presLayoutVars>
      </dgm:prSet>
      <dgm:spPr/>
    </dgm:pt>
    <dgm:pt modelId="{DCE0002C-458C-4E81-9F98-73822261703E}" type="pres">
      <dgm:prSet presAssocID="{165758CB-C159-467F-B870-F34CB99E2CB3}" presName="sibTrans" presStyleCnt="0"/>
      <dgm:spPr/>
    </dgm:pt>
    <dgm:pt modelId="{721246B0-5560-456D-8BAB-672713169D78}" type="pres">
      <dgm:prSet presAssocID="{35FD4F06-5228-47E3-B328-03EF483105DC}" presName="textNode" presStyleLbl="node1" presStyleIdx="1" presStyleCnt="7">
        <dgm:presLayoutVars>
          <dgm:bulletEnabled val="1"/>
        </dgm:presLayoutVars>
      </dgm:prSet>
      <dgm:spPr/>
    </dgm:pt>
    <dgm:pt modelId="{78AFD8E9-5F82-403C-8DE9-5FE49EFB8CE6}" type="pres">
      <dgm:prSet presAssocID="{3CDEC686-A04E-460C-9B59-188991F840E5}" presName="sibTrans" presStyleCnt="0"/>
      <dgm:spPr/>
    </dgm:pt>
    <dgm:pt modelId="{B07AFAC3-13B4-4A5F-9C13-419AB453308F}" type="pres">
      <dgm:prSet presAssocID="{F33CF442-F9F8-434E-81B0-BECB06B46001}" presName="textNode" presStyleLbl="node1" presStyleIdx="2" presStyleCnt="7">
        <dgm:presLayoutVars>
          <dgm:bulletEnabled val="1"/>
        </dgm:presLayoutVars>
      </dgm:prSet>
      <dgm:spPr/>
    </dgm:pt>
    <dgm:pt modelId="{AB16BB35-4CA6-42CA-B3C0-E76A623B9443}" type="pres">
      <dgm:prSet presAssocID="{690EA5CE-75A3-4761-B00B-ECCDEB5F36D4}" presName="sibTrans" presStyleCnt="0"/>
      <dgm:spPr/>
    </dgm:pt>
    <dgm:pt modelId="{0F6C4D29-1015-49CC-830E-31562F638150}" type="pres">
      <dgm:prSet presAssocID="{5A572509-B334-464F-8AFF-61F64C5F9DA9}" presName="textNode" presStyleLbl="node1" presStyleIdx="3" presStyleCnt="7">
        <dgm:presLayoutVars>
          <dgm:bulletEnabled val="1"/>
        </dgm:presLayoutVars>
      </dgm:prSet>
      <dgm:spPr/>
    </dgm:pt>
    <dgm:pt modelId="{DCE7C8F9-036B-478F-9EC6-1F8CD3F9FF6D}" type="pres">
      <dgm:prSet presAssocID="{C9802E0A-F0BA-4485-9F47-DFAD873BC98F}" presName="sibTrans" presStyleCnt="0"/>
      <dgm:spPr/>
    </dgm:pt>
    <dgm:pt modelId="{FF25D232-98AE-40A8-8E33-5F0EDC214FC4}" type="pres">
      <dgm:prSet presAssocID="{A7014A46-54B8-4991-A9C2-88DB4E583652}" presName="textNode" presStyleLbl="node1" presStyleIdx="4" presStyleCnt="7">
        <dgm:presLayoutVars>
          <dgm:bulletEnabled val="1"/>
        </dgm:presLayoutVars>
      </dgm:prSet>
      <dgm:spPr/>
    </dgm:pt>
    <dgm:pt modelId="{7746CC95-E590-4B1F-8E36-BBC0D4A479E4}" type="pres">
      <dgm:prSet presAssocID="{A966F4C0-5F7F-42CB-85D6-780FC0C3CCAA}" presName="sibTrans" presStyleCnt="0"/>
      <dgm:spPr/>
    </dgm:pt>
    <dgm:pt modelId="{AAC6A6A1-33CB-447D-B408-1FEB74FF8CD1}" type="pres">
      <dgm:prSet presAssocID="{0E6FCC48-6A92-49B8-9316-3D4C7B79D9F3}" presName="textNode" presStyleLbl="node1" presStyleIdx="5" presStyleCnt="7">
        <dgm:presLayoutVars>
          <dgm:bulletEnabled val="1"/>
        </dgm:presLayoutVars>
      </dgm:prSet>
      <dgm:spPr/>
    </dgm:pt>
    <dgm:pt modelId="{FE383EED-8503-48EE-A326-D4BAF180A9D8}" type="pres">
      <dgm:prSet presAssocID="{97C8EA8D-27DC-4A58-B0EE-794FDB6437A3}" presName="sibTrans" presStyleCnt="0"/>
      <dgm:spPr/>
    </dgm:pt>
    <dgm:pt modelId="{9C6423D2-CC08-49E6-BF11-08FD127246F6}" type="pres">
      <dgm:prSet presAssocID="{2099C1B8-96A9-4AD5-8D50-56FFE8154893}" presName="textNode" presStyleLbl="node1" presStyleIdx="6" presStyleCnt="7" custScaleX="122193">
        <dgm:presLayoutVars>
          <dgm:bulletEnabled val="1"/>
        </dgm:presLayoutVars>
      </dgm:prSet>
      <dgm:spPr/>
    </dgm:pt>
  </dgm:ptLst>
  <dgm:cxnLst>
    <dgm:cxn modelId="{94904E01-BD59-43E5-AFE5-2EEE12C9D294}" srcId="{98EA7E9D-4AEA-4DE6-9C15-F1B5DD409C1C}" destId="{B137F289-B351-47C2-AFB5-1282BC32EED9}" srcOrd="0" destOrd="0" parTransId="{D1ABC7CE-E12B-4541-92CF-626BD447A671}" sibTransId="{165758CB-C159-467F-B870-F34CB99E2CB3}"/>
    <dgm:cxn modelId="{34651206-BB90-4A1D-9ADF-A58D6D886A2C}" srcId="{98EA7E9D-4AEA-4DE6-9C15-F1B5DD409C1C}" destId="{A7014A46-54B8-4991-A9C2-88DB4E583652}" srcOrd="4" destOrd="0" parTransId="{CC39A925-453E-4DDF-8793-2307AC274AE0}" sibTransId="{A966F4C0-5F7F-42CB-85D6-780FC0C3CCAA}"/>
    <dgm:cxn modelId="{FB579B19-1E69-4205-8B22-B9A8047DEE0D}" srcId="{98EA7E9D-4AEA-4DE6-9C15-F1B5DD409C1C}" destId="{F33CF442-F9F8-434E-81B0-BECB06B46001}" srcOrd="2" destOrd="0" parTransId="{0AB72FC8-8108-42EF-9DF7-60CCD62D381C}" sibTransId="{690EA5CE-75A3-4761-B00B-ECCDEB5F36D4}"/>
    <dgm:cxn modelId="{B170721F-3999-466C-93FB-DCCFBBE9C2A3}" srcId="{98EA7E9D-4AEA-4DE6-9C15-F1B5DD409C1C}" destId="{0E6FCC48-6A92-49B8-9316-3D4C7B79D9F3}" srcOrd="5" destOrd="0" parTransId="{403E1CC4-62B3-40B3-8B73-C6E446ECC718}" sibTransId="{97C8EA8D-27DC-4A58-B0EE-794FDB6437A3}"/>
    <dgm:cxn modelId="{C0E08325-9F5E-464A-9DFE-7DDA1DC7BB9B}" type="presOf" srcId="{5A572509-B334-464F-8AFF-61F64C5F9DA9}" destId="{0F6C4D29-1015-49CC-830E-31562F638150}" srcOrd="0" destOrd="0" presId="urn:microsoft.com/office/officeart/2005/8/layout/hProcess9"/>
    <dgm:cxn modelId="{54425D2D-58EC-4521-B6DF-A39031877011}" type="presOf" srcId="{0E6FCC48-6A92-49B8-9316-3D4C7B79D9F3}" destId="{AAC6A6A1-33CB-447D-B408-1FEB74FF8CD1}" srcOrd="0" destOrd="0" presId="urn:microsoft.com/office/officeart/2005/8/layout/hProcess9"/>
    <dgm:cxn modelId="{4D85643E-F0C9-4A8C-BFC8-AB8FD603B86E}" type="presOf" srcId="{B137F289-B351-47C2-AFB5-1282BC32EED9}" destId="{796A6EC0-6517-4CC8-B4FB-2E9011C6A968}" srcOrd="0" destOrd="0" presId="urn:microsoft.com/office/officeart/2005/8/layout/hProcess9"/>
    <dgm:cxn modelId="{636ED75A-03C7-496E-AEC8-BD03DF8E93CB}" type="presOf" srcId="{F33CF442-F9F8-434E-81B0-BECB06B46001}" destId="{B07AFAC3-13B4-4A5F-9C13-419AB453308F}" srcOrd="0" destOrd="0" presId="urn:microsoft.com/office/officeart/2005/8/layout/hProcess9"/>
    <dgm:cxn modelId="{2457858A-8186-4078-B1C3-E5B267B4782B}" type="presOf" srcId="{A7014A46-54B8-4991-A9C2-88DB4E583652}" destId="{FF25D232-98AE-40A8-8E33-5F0EDC214FC4}" srcOrd="0" destOrd="0" presId="urn:microsoft.com/office/officeart/2005/8/layout/hProcess9"/>
    <dgm:cxn modelId="{B385208E-ABAC-4349-982D-2456F6BB64F4}" srcId="{98EA7E9D-4AEA-4DE6-9C15-F1B5DD409C1C}" destId="{35FD4F06-5228-47E3-B328-03EF483105DC}" srcOrd="1" destOrd="0" parTransId="{20483C5F-D935-4B5D-9FE3-4E046BFFCBCA}" sibTransId="{3CDEC686-A04E-460C-9B59-188991F840E5}"/>
    <dgm:cxn modelId="{80887593-ADA5-46E7-829D-F0B0FCED5E88}" srcId="{98EA7E9D-4AEA-4DE6-9C15-F1B5DD409C1C}" destId="{5A572509-B334-464F-8AFF-61F64C5F9DA9}" srcOrd="3" destOrd="0" parTransId="{B7377C36-53CA-4ADA-A4A2-086B130516FB}" sibTransId="{C9802E0A-F0BA-4485-9F47-DFAD873BC98F}"/>
    <dgm:cxn modelId="{01697496-DD4A-4DDD-8999-A249052A9AB7}" type="presOf" srcId="{2099C1B8-96A9-4AD5-8D50-56FFE8154893}" destId="{9C6423D2-CC08-49E6-BF11-08FD127246F6}" srcOrd="0" destOrd="0" presId="urn:microsoft.com/office/officeart/2005/8/layout/hProcess9"/>
    <dgm:cxn modelId="{878645C9-26E3-4DCD-B9F8-96B763DB0148}" type="presOf" srcId="{98EA7E9D-4AEA-4DE6-9C15-F1B5DD409C1C}" destId="{35F80CFA-3DCA-4C4F-A924-7D2B7F247A5F}" srcOrd="0" destOrd="0" presId="urn:microsoft.com/office/officeart/2005/8/layout/hProcess9"/>
    <dgm:cxn modelId="{ACD8C3D3-5900-49F5-8367-6CD561A2BBA6}" srcId="{98EA7E9D-4AEA-4DE6-9C15-F1B5DD409C1C}" destId="{2099C1B8-96A9-4AD5-8D50-56FFE8154893}" srcOrd="6" destOrd="0" parTransId="{3DFA4DF8-1103-4D74-8401-424ED0021F37}" sibTransId="{A98DF5EB-7A7B-4703-B917-88E863E76ABE}"/>
    <dgm:cxn modelId="{796694F2-7E9A-4DFC-92D0-23F6E6C8D23C}" type="presOf" srcId="{35FD4F06-5228-47E3-B328-03EF483105DC}" destId="{721246B0-5560-456D-8BAB-672713169D78}" srcOrd="0" destOrd="0" presId="urn:microsoft.com/office/officeart/2005/8/layout/hProcess9"/>
    <dgm:cxn modelId="{7828446B-D2CC-46E4-95F7-A961787BA29D}" type="presParOf" srcId="{35F80CFA-3DCA-4C4F-A924-7D2B7F247A5F}" destId="{F8D28126-B6AC-4CAC-B91C-4D21FC5B0B72}" srcOrd="0" destOrd="0" presId="urn:microsoft.com/office/officeart/2005/8/layout/hProcess9"/>
    <dgm:cxn modelId="{CC04D102-41C1-43E7-A06A-7FC09D3A992F}" type="presParOf" srcId="{35F80CFA-3DCA-4C4F-A924-7D2B7F247A5F}" destId="{24B074A9-0C8E-4359-98E5-7132DBA24913}" srcOrd="1" destOrd="0" presId="urn:microsoft.com/office/officeart/2005/8/layout/hProcess9"/>
    <dgm:cxn modelId="{F76128E4-693F-47A2-B594-299C6DD8C8CC}" type="presParOf" srcId="{24B074A9-0C8E-4359-98E5-7132DBA24913}" destId="{796A6EC0-6517-4CC8-B4FB-2E9011C6A968}" srcOrd="0" destOrd="0" presId="urn:microsoft.com/office/officeart/2005/8/layout/hProcess9"/>
    <dgm:cxn modelId="{46122D06-A7CA-4747-8D4F-1DE7D3F74EA1}" type="presParOf" srcId="{24B074A9-0C8E-4359-98E5-7132DBA24913}" destId="{DCE0002C-458C-4E81-9F98-73822261703E}" srcOrd="1" destOrd="0" presId="urn:microsoft.com/office/officeart/2005/8/layout/hProcess9"/>
    <dgm:cxn modelId="{4B36350D-FBE5-4E05-AE53-4D6196593A48}" type="presParOf" srcId="{24B074A9-0C8E-4359-98E5-7132DBA24913}" destId="{721246B0-5560-456D-8BAB-672713169D78}" srcOrd="2" destOrd="0" presId="urn:microsoft.com/office/officeart/2005/8/layout/hProcess9"/>
    <dgm:cxn modelId="{1EB51FCB-FF0F-40BF-8C67-6189F9D0B0AE}" type="presParOf" srcId="{24B074A9-0C8E-4359-98E5-7132DBA24913}" destId="{78AFD8E9-5F82-403C-8DE9-5FE49EFB8CE6}" srcOrd="3" destOrd="0" presId="urn:microsoft.com/office/officeart/2005/8/layout/hProcess9"/>
    <dgm:cxn modelId="{82734FA2-0974-41D1-BCE0-7CC58A0B29F6}" type="presParOf" srcId="{24B074A9-0C8E-4359-98E5-7132DBA24913}" destId="{B07AFAC3-13B4-4A5F-9C13-419AB453308F}" srcOrd="4" destOrd="0" presId="urn:microsoft.com/office/officeart/2005/8/layout/hProcess9"/>
    <dgm:cxn modelId="{B93C52F6-09CC-4274-B616-324273F23347}" type="presParOf" srcId="{24B074A9-0C8E-4359-98E5-7132DBA24913}" destId="{AB16BB35-4CA6-42CA-B3C0-E76A623B9443}" srcOrd="5" destOrd="0" presId="urn:microsoft.com/office/officeart/2005/8/layout/hProcess9"/>
    <dgm:cxn modelId="{62DB3A89-C18F-49B4-BE03-4AF0EAC4101B}" type="presParOf" srcId="{24B074A9-0C8E-4359-98E5-7132DBA24913}" destId="{0F6C4D29-1015-49CC-830E-31562F638150}" srcOrd="6" destOrd="0" presId="urn:microsoft.com/office/officeart/2005/8/layout/hProcess9"/>
    <dgm:cxn modelId="{116D6DA2-A1A0-4F65-B858-19666A466BC2}" type="presParOf" srcId="{24B074A9-0C8E-4359-98E5-7132DBA24913}" destId="{DCE7C8F9-036B-478F-9EC6-1F8CD3F9FF6D}" srcOrd="7" destOrd="0" presId="urn:microsoft.com/office/officeart/2005/8/layout/hProcess9"/>
    <dgm:cxn modelId="{9951BD48-7967-4B25-B143-6B146C7B3260}" type="presParOf" srcId="{24B074A9-0C8E-4359-98E5-7132DBA24913}" destId="{FF25D232-98AE-40A8-8E33-5F0EDC214FC4}" srcOrd="8" destOrd="0" presId="urn:microsoft.com/office/officeart/2005/8/layout/hProcess9"/>
    <dgm:cxn modelId="{2E38767E-0924-4BE1-AA55-D99D780103FE}" type="presParOf" srcId="{24B074A9-0C8E-4359-98E5-7132DBA24913}" destId="{7746CC95-E590-4B1F-8E36-BBC0D4A479E4}" srcOrd="9" destOrd="0" presId="urn:microsoft.com/office/officeart/2005/8/layout/hProcess9"/>
    <dgm:cxn modelId="{4E8B42ED-0BAA-410A-BCDF-062315D95869}" type="presParOf" srcId="{24B074A9-0C8E-4359-98E5-7132DBA24913}" destId="{AAC6A6A1-33CB-447D-B408-1FEB74FF8CD1}" srcOrd="10" destOrd="0" presId="urn:microsoft.com/office/officeart/2005/8/layout/hProcess9"/>
    <dgm:cxn modelId="{C7F849C3-FD33-4CEA-A4D6-8DD38FF274B7}" type="presParOf" srcId="{24B074A9-0C8E-4359-98E5-7132DBA24913}" destId="{FE383EED-8503-48EE-A326-D4BAF180A9D8}" srcOrd="11" destOrd="0" presId="urn:microsoft.com/office/officeart/2005/8/layout/hProcess9"/>
    <dgm:cxn modelId="{4411AF1E-2C36-4464-B5C0-DFEE96C1C476}" type="presParOf" srcId="{24B074A9-0C8E-4359-98E5-7132DBA24913}" destId="{9C6423D2-CC08-49E6-BF11-08FD127246F6}"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28126-B6AC-4CAC-B91C-4D21FC5B0B72}">
      <dsp:nvSpPr>
        <dsp:cNvPr id="0" name=""/>
        <dsp:cNvSpPr/>
      </dsp:nvSpPr>
      <dsp:spPr>
        <a:xfrm>
          <a:off x="830222" y="0"/>
          <a:ext cx="9409190" cy="4456056"/>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96A6EC0-6517-4CC8-B4FB-2E9011C6A968}">
      <dsp:nvSpPr>
        <dsp:cNvPr id="0" name=""/>
        <dsp:cNvSpPr/>
      </dsp:nvSpPr>
      <dsp:spPr>
        <a:xfrm>
          <a:off x="2221" y="1336816"/>
          <a:ext cx="1469746" cy="1782422"/>
        </a:xfrm>
        <a:prstGeom prst="roundRec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ontserrat" panose="00000500000000000000" pitchFamily="2" charset="0"/>
            </a:rPr>
            <a:t>Congress Enacts: </a:t>
          </a:r>
          <a:r>
            <a:rPr lang="en-US" sz="1700" kern="1200" dirty="0">
              <a:latin typeface="Montserrat" panose="00000500000000000000" pitchFamily="2" charset="0"/>
            </a:rPr>
            <a:t>March – July </a:t>
          </a:r>
        </a:p>
        <a:p>
          <a:pPr marL="0" lvl="0" indent="0" algn="ctr" defTabSz="755650">
            <a:lnSpc>
              <a:spcPct val="90000"/>
            </a:lnSpc>
            <a:spcBef>
              <a:spcPct val="0"/>
            </a:spcBef>
            <a:spcAft>
              <a:spcPct val="35000"/>
            </a:spcAft>
            <a:buNone/>
          </a:pPr>
          <a:r>
            <a:rPr lang="en-US" sz="1700" kern="1200" dirty="0">
              <a:latin typeface="Montserrat" panose="00000500000000000000" pitchFamily="2" charset="0"/>
            </a:rPr>
            <a:t>2020</a:t>
          </a:r>
        </a:p>
      </dsp:txBody>
      <dsp:txXfrm>
        <a:off x="73968" y="1408563"/>
        <a:ext cx="1326252" cy="1638928"/>
      </dsp:txXfrm>
    </dsp:sp>
    <dsp:sp modelId="{721246B0-5560-456D-8BAB-672713169D78}">
      <dsp:nvSpPr>
        <dsp:cNvPr id="0" name=""/>
        <dsp:cNvSpPr/>
      </dsp:nvSpPr>
      <dsp:spPr>
        <a:xfrm>
          <a:off x="1547098" y="1336816"/>
          <a:ext cx="1469746" cy="1782422"/>
        </a:xfrm>
        <a:prstGeom prst="roundRect">
          <a:avLst/>
        </a:prstGeom>
        <a:solidFill>
          <a:srgbClr val="EA232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ontserrat" panose="00000500000000000000" pitchFamily="2" charset="0"/>
            </a:rPr>
            <a:t>CDC Issues Order: </a:t>
          </a:r>
          <a:r>
            <a:rPr lang="en-US" sz="1700" kern="1200" dirty="0">
              <a:latin typeface="Montserrat" panose="00000500000000000000" pitchFamily="2" charset="0"/>
            </a:rPr>
            <a:t>Sept. – Dec. 2020</a:t>
          </a:r>
        </a:p>
      </dsp:txBody>
      <dsp:txXfrm>
        <a:off x="1618845" y="1408563"/>
        <a:ext cx="1326252" cy="1638928"/>
      </dsp:txXfrm>
    </dsp:sp>
    <dsp:sp modelId="{B07AFAC3-13B4-4A5F-9C13-419AB453308F}">
      <dsp:nvSpPr>
        <dsp:cNvPr id="0" name=""/>
        <dsp:cNvSpPr/>
      </dsp:nvSpPr>
      <dsp:spPr>
        <a:xfrm>
          <a:off x="3091976" y="1336816"/>
          <a:ext cx="1469746" cy="1782422"/>
        </a:xfrm>
        <a:prstGeom prst="roundRec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ontserrat" panose="00000500000000000000" pitchFamily="2" charset="0"/>
            </a:rPr>
            <a:t>Congress </a:t>
          </a:r>
          <a:r>
            <a:rPr lang="en-US" sz="1700" b="1" i="0" kern="1200" dirty="0">
              <a:latin typeface="Montserrat" panose="00000500000000000000" pitchFamily="2" charset="0"/>
            </a:rPr>
            <a:t>Extends: </a:t>
          </a:r>
          <a:r>
            <a:rPr lang="en-US" sz="1700" b="1" kern="1200" dirty="0">
              <a:latin typeface="Montserrat" panose="00000500000000000000" pitchFamily="2" charset="0"/>
            </a:rPr>
            <a:t> </a:t>
          </a:r>
          <a:r>
            <a:rPr lang="en-US" sz="1700" kern="1200" dirty="0">
              <a:latin typeface="Montserrat" panose="00000500000000000000" pitchFamily="2" charset="0"/>
            </a:rPr>
            <a:t>Dec. 2020 – Jan. 2021</a:t>
          </a:r>
        </a:p>
      </dsp:txBody>
      <dsp:txXfrm>
        <a:off x="3163723" y="1408563"/>
        <a:ext cx="1326252" cy="1638928"/>
      </dsp:txXfrm>
    </dsp:sp>
    <dsp:sp modelId="{0F6C4D29-1015-49CC-830E-31562F638150}">
      <dsp:nvSpPr>
        <dsp:cNvPr id="0" name=""/>
        <dsp:cNvSpPr/>
      </dsp:nvSpPr>
      <dsp:spPr>
        <a:xfrm>
          <a:off x="4636854" y="1336816"/>
          <a:ext cx="1469746" cy="1782422"/>
        </a:xfrm>
        <a:prstGeom prst="roundRect">
          <a:avLst/>
        </a:prstGeom>
        <a:solidFill>
          <a:srgbClr val="EA232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ontserrat" panose="00000500000000000000" pitchFamily="2" charset="0"/>
            </a:rPr>
            <a:t>CDC Extends:  </a:t>
          </a:r>
          <a:r>
            <a:rPr lang="en-US" sz="1700" kern="1200" dirty="0">
              <a:latin typeface="Montserrat" panose="00000500000000000000" pitchFamily="2" charset="0"/>
            </a:rPr>
            <a:t>Jan. – March</a:t>
          </a:r>
        </a:p>
        <a:p>
          <a:pPr marL="0" lvl="0" indent="0" algn="ctr" defTabSz="755650">
            <a:lnSpc>
              <a:spcPct val="90000"/>
            </a:lnSpc>
            <a:spcBef>
              <a:spcPct val="0"/>
            </a:spcBef>
            <a:spcAft>
              <a:spcPct val="35000"/>
            </a:spcAft>
            <a:buNone/>
          </a:pPr>
          <a:r>
            <a:rPr lang="en-US" sz="1700" kern="1200" dirty="0">
              <a:latin typeface="Montserrat" panose="00000500000000000000" pitchFamily="2" charset="0"/>
            </a:rPr>
            <a:t>2021 </a:t>
          </a:r>
        </a:p>
      </dsp:txBody>
      <dsp:txXfrm>
        <a:off x="4708601" y="1408563"/>
        <a:ext cx="1326252" cy="1638928"/>
      </dsp:txXfrm>
    </dsp:sp>
    <dsp:sp modelId="{FF25D232-98AE-40A8-8E33-5F0EDC214FC4}">
      <dsp:nvSpPr>
        <dsp:cNvPr id="0" name=""/>
        <dsp:cNvSpPr/>
      </dsp:nvSpPr>
      <dsp:spPr>
        <a:xfrm>
          <a:off x="6181731" y="1336816"/>
          <a:ext cx="1469746" cy="1782422"/>
        </a:xfrm>
        <a:prstGeom prst="roundRect">
          <a:avLst/>
        </a:prstGeom>
        <a:solidFill>
          <a:srgbClr val="EA232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ontserrat" panose="00000500000000000000" pitchFamily="2" charset="0"/>
            </a:rPr>
            <a:t>CDC Extends:  </a:t>
          </a:r>
          <a:r>
            <a:rPr lang="en-US" sz="1700" kern="1200" dirty="0">
              <a:latin typeface="Montserrat" panose="00000500000000000000" pitchFamily="2" charset="0"/>
            </a:rPr>
            <a:t>March – June </a:t>
          </a:r>
        </a:p>
        <a:p>
          <a:pPr marL="0" lvl="0" indent="0" algn="ctr" defTabSz="755650">
            <a:lnSpc>
              <a:spcPct val="90000"/>
            </a:lnSpc>
            <a:spcBef>
              <a:spcPct val="0"/>
            </a:spcBef>
            <a:spcAft>
              <a:spcPct val="35000"/>
            </a:spcAft>
            <a:buNone/>
          </a:pPr>
          <a:r>
            <a:rPr lang="en-US" sz="1700" kern="1200" dirty="0">
              <a:latin typeface="Montserrat" panose="00000500000000000000" pitchFamily="2" charset="0"/>
            </a:rPr>
            <a:t>2021</a:t>
          </a:r>
        </a:p>
      </dsp:txBody>
      <dsp:txXfrm>
        <a:off x="6253478" y="1408563"/>
        <a:ext cx="1326252" cy="1638928"/>
      </dsp:txXfrm>
    </dsp:sp>
    <dsp:sp modelId="{AAC6A6A1-33CB-447D-B408-1FEB74FF8CD1}">
      <dsp:nvSpPr>
        <dsp:cNvPr id="0" name=""/>
        <dsp:cNvSpPr/>
      </dsp:nvSpPr>
      <dsp:spPr>
        <a:xfrm>
          <a:off x="7726609" y="1336816"/>
          <a:ext cx="1469746" cy="1782422"/>
        </a:xfrm>
        <a:prstGeom prst="roundRect">
          <a:avLst/>
        </a:prstGeom>
        <a:solidFill>
          <a:srgbClr val="EA232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b="1" kern="1200" dirty="0">
              <a:latin typeface="Montserrat" panose="00000500000000000000" pitchFamily="2" charset="0"/>
            </a:rPr>
            <a:t>CDC Extends: </a:t>
          </a:r>
          <a:r>
            <a:rPr lang="en-US" sz="1700" kern="1200" dirty="0">
              <a:latin typeface="Montserrat" panose="00000500000000000000" pitchFamily="2" charset="0"/>
            </a:rPr>
            <a:t>June –</a:t>
          </a:r>
        </a:p>
        <a:p>
          <a:pPr marL="0" lvl="0" indent="0" algn="l" defTabSz="755650">
            <a:lnSpc>
              <a:spcPct val="100000"/>
            </a:lnSpc>
            <a:spcBef>
              <a:spcPct val="0"/>
            </a:spcBef>
            <a:spcAft>
              <a:spcPct val="35000"/>
            </a:spcAft>
            <a:buNone/>
          </a:pPr>
          <a:r>
            <a:rPr lang="en-US" sz="1700" kern="1200" dirty="0">
              <a:latin typeface="Montserrat" panose="00000500000000000000" pitchFamily="2" charset="0"/>
            </a:rPr>
            <a:t> July </a:t>
          </a:r>
        </a:p>
        <a:p>
          <a:pPr marL="0" lvl="0" indent="0" algn="l" defTabSz="755650">
            <a:lnSpc>
              <a:spcPct val="90000"/>
            </a:lnSpc>
            <a:spcBef>
              <a:spcPct val="0"/>
            </a:spcBef>
            <a:spcAft>
              <a:spcPct val="35000"/>
            </a:spcAft>
            <a:buNone/>
          </a:pPr>
          <a:r>
            <a:rPr lang="en-US" sz="1700" kern="1200" dirty="0">
              <a:latin typeface="Montserrat" panose="00000500000000000000" pitchFamily="2" charset="0"/>
            </a:rPr>
            <a:t>2021</a:t>
          </a:r>
        </a:p>
      </dsp:txBody>
      <dsp:txXfrm>
        <a:off x="7798356" y="1408563"/>
        <a:ext cx="1326252" cy="1638928"/>
      </dsp:txXfrm>
    </dsp:sp>
    <dsp:sp modelId="{9C6423D2-CC08-49E6-BF11-08FD127246F6}">
      <dsp:nvSpPr>
        <dsp:cNvPr id="0" name=""/>
        <dsp:cNvSpPr/>
      </dsp:nvSpPr>
      <dsp:spPr>
        <a:xfrm>
          <a:off x="9271487" y="1336816"/>
          <a:ext cx="1795927" cy="1782422"/>
        </a:xfrm>
        <a:prstGeom prst="roundRect">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US" sz="1700" kern="1200" dirty="0">
              <a:latin typeface="Montserrat" panose="00000500000000000000" pitchFamily="2" charset="0"/>
            </a:rPr>
            <a:t>CDC Issues  NEW Order:</a:t>
          </a:r>
        </a:p>
        <a:p>
          <a:pPr marL="0" lvl="0" indent="0" algn="r" defTabSz="755650">
            <a:lnSpc>
              <a:spcPct val="90000"/>
            </a:lnSpc>
            <a:spcBef>
              <a:spcPct val="0"/>
            </a:spcBef>
            <a:spcAft>
              <a:spcPct val="35000"/>
            </a:spcAft>
            <a:buNone/>
          </a:pPr>
          <a:r>
            <a:rPr lang="en-US" sz="1700" kern="1200" dirty="0">
              <a:latin typeface="Montserrat" panose="00000500000000000000" pitchFamily="2" charset="0"/>
            </a:rPr>
            <a:t>Aug. 3 – </a:t>
          </a:r>
        </a:p>
        <a:p>
          <a:pPr marL="0" lvl="0" indent="0" algn="r" defTabSz="755650">
            <a:lnSpc>
              <a:spcPct val="90000"/>
            </a:lnSpc>
            <a:spcBef>
              <a:spcPct val="0"/>
            </a:spcBef>
            <a:spcAft>
              <a:spcPct val="35000"/>
            </a:spcAft>
            <a:buNone/>
          </a:pPr>
          <a:r>
            <a:rPr lang="en-US" sz="1700" kern="1200" dirty="0">
              <a:latin typeface="Montserrat" panose="00000500000000000000" pitchFamily="2" charset="0"/>
            </a:rPr>
            <a:t>Oct. 3</a:t>
          </a:r>
        </a:p>
        <a:p>
          <a:pPr marL="0" lvl="0" indent="0" algn="r" defTabSz="755650">
            <a:lnSpc>
              <a:spcPct val="90000"/>
            </a:lnSpc>
            <a:spcBef>
              <a:spcPct val="0"/>
            </a:spcBef>
            <a:spcAft>
              <a:spcPct val="35000"/>
            </a:spcAft>
            <a:buNone/>
          </a:pPr>
          <a:r>
            <a:rPr lang="en-US" sz="1700" kern="1200" dirty="0">
              <a:latin typeface="Montserrat" panose="00000500000000000000" pitchFamily="2" charset="0"/>
            </a:rPr>
            <a:t>2021</a:t>
          </a:r>
        </a:p>
      </dsp:txBody>
      <dsp:txXfrm>
        <a:off x="9358498" y="1423827"/>
        <a:ext cx="1621905" cy="1608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BB0D6-25CA-5E4F-8A73-33194F275917}" type="datetimeFigureOut">
              <a:rPr lang="en-US" smtClean="0"/>
              <a:t>8/4/2021</a:t>
            </a:fld>
            <a:endParaRPr lang="en-US"/>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B3171-E52A-ED4B-8B03-9D3AF612AF89}" type="slidenum">
              <a:rPr lang="en-US" smtClean="0"/>
              <a:t>‹#›</a:t>
            </a:fld>
            <a:endParaRPr lang="en-US"/>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E20F-127F-034D-BC8F-EDE05704DE95}"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3BDC-5242-114E-8B1C-0F94F8FAFD51}" type="slidenum">
              <a:rPr lang="en-US" smtClean="0"/>
              <a:t>‹#›</a:t>
            </a:fld>
            <a:endParaRPr lang="en-US"/>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C3BDC-5242-114E-8B1C-0F94F8FAFD51}" type="slidenum">
              <a:rPr lang="en-US" smtClean="0"/>
              <a:t>10</a:t>
            </a:fld>
            <a:endParaRPr lang="en-US"/>
          </a:p>
        </p:txBody>
      </p:sp>
    </p:spTree>
    <p:extLst>
      <p:ext uri="{BB962C8B-B14F-4D97-AF65-F5344CB8AC3E}">
        <p14:creationId xmlns:p14="http://schemas.microsoft.com/office/powerpoint/2010/main" val="405205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CB2302EA-1C09-8448-8B48-75E2E701A05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Logo&#10;&#10;Description automatically generated">
            <a:extLst>
              <a:ext uri="{FF2B5EF4-FFF2-40B4-BE49-F238E27FC236}">
                <a16:creationId xmlns:a16="http://schemas.microsoft.com/office/drawing/2014/main" id="{AB34E4F5-7F1F-614D-A6D4-85A842BB2A92}"/>
              </a:ext>
            </a:extLst>
          </p:cNvPr>
          <p:cNvPicPr>
            <a:picLocks noChangeAspect="1"/>
          </p:cNvPicPr>
          <p:nvPr userDrawn="1"/>
        </p:nvPicPr>
        <p:blipFill>
          <a:blip r:embed="rId3"/>
          <a:stretch>
            <a:fillRect/>
          </a:stretch>
        </p:blipFill>
        <p:spPr>
          <a:xfrm>
            <a:off x="10116149" y="6303645"/>
            <a:ext cx="1948851" cy="453899"/>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2B28FAE0-3B31-0040-8579-9272F8B5C716}"/>
              </a:ext>
            </a:extLst>
          </p:cNvPr>
          <p:cNvPicPr>
            <a:picLocks noChangeAspect="1"/>
          </p:cNvPicPr>
          <p:nvPr userDrawn="1"/>
        </p:nvPicPr>
        <p:blipFill>
          <a:blip r:embed="rId2"/>
          <a:stretch>
            <a:fillRect/>
          </a:stretch>
        </p:blipFill>
        <p:spPr>
          <a:xfrm>
            <a:off x="-121006" y="0"/>
            <a:ext cx="12313006" cy="6926066"/>
          </a:xfrm>
          <a:prstGeom prst="rect">
            <a:avLst/>
          </a:prstGeom>
        </p:spPr>
      </p:pic>
      <p:pic>
        <p:nvPicPr>
          <p:cNvPr id="9" name="Picture 8" descr="Logo&#10;&#10;Description automatically generated">
            <a:extLst>
              <a:ext uri="{FF2B5EF4-FFF2-40B4-BE49-F238E27FC236}">
                <a16:creationId xmlns:a16="http://schemas.microsoft.com/office/drawing/2014/main" id="{EBF4FE49-0D36-C94C-99E5-95AAA46A06B5}"/>
              </a:ext>
            </a:extLst>
          </p:cNvPr>
          <p:cNvPicPr>
            <a:picLocks noChangeAspect="1"/>
          </p:cNvPicPr>
          <p:nvPr userDrawn="1"/>
        </p:nvPicPr>
        <p:blipFill>
          <a:blip r:embed="rId3"/>
          <a:stretch>
            <a:fillRect/>
          </a:stretch>
        </p:blipFill>
        <p:spPr>
          <a:xfrm>
            <a:off x="10623724" y="6362700"/>
            <a:ext cx="1390475" cy="323850"/>
          </a:xfrm>
          <a:prstGeom prst="rect">
            <a:avLst/>
          </a:prstGeom>
        </p:spPr>
      </p:pic>
    </p:spTree>
    <p:extLst>
      <p:ext uri="{BB962C8B-B14F-4D97-AF65-F5344CB8AC3E}">
        <p14:creationId xmlns:p14="http://schemas.microsoft.com/office/powerpoint/2010/main" val="1504185364"/>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Shape&#10;&#10;Description automatically generated with low confidence">
            <a:extLst>
              <a:ext uri="{FF2B5EF4-FFF2-40B4-BE49-F238E27FC236}">
                <a16:creationId xmlns:a16="http://schemas.microsoft.com/office/drawing/2014/main" id="{95A733DA-4E77-774F-A04B-B9CD6F5DC7F3}"/>
              </a:ext>
            </a:extLst>
          </p:cNvPr>
          <p:cNvPicPr>
            <a:picLocks noChangeAspect="1"/>
          </p:cNvPicPr>
          <p:nvPr userDrawn="1"/>
        </p:nvPicPr>
        <p:blipFill>
          <a:blip r:embed="rId2"/>
          <a:stretch>
            <a:fillRect/>
          </a:stretch>
        </p:blipFill>
        <p:spPr>
          <a:xfrm>
            <a:off x="0" y="0"/>
            <a:ext cx="12216384" cy="687171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454B310-D48A-4649-9969-EADC79AA225F}"/>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82D99B25-82DD-4D46-A593-2BA26FABB51B}"/>
              </a:ext>
            </a:extLst>
          </p:cNvPr>
          <p:cNvPicPr>
            <a:picLocks noChangeAspect="1"/>
          </p:cNvPicPr>
          <p:nvPr userDrawn="1"/>
        </p:nvPicPr>
        <p:blipFill>
          <a:blip r:embed="rId2"/>
          <a:stretch>
            <a:fillRect/>
          </a:stretch>
        </p:blipFill>
        <p:spPr>
          <a:xfrm>
            <a:off x="0" y="0"/>
            <a:ext cx="12319959" cy="6858000"/>
          </a:xfrm>
          <a:prstGeom prst="rect">
            <a:avLst/>
          </a:prstGeom>
        </p:spPr>
      </p:pic>
      <p:pic>
        <p:nvPicPr>
          <p:cNvPr id="7" name="Picture 6" descr="Logo&#10;&#10;Description automatically generated">
            <a:extLst>
              <a:ext uri="{FF2B5EF4-FFF2-40B4-BE49-F238E27FC236}">
                <a16:creationId xmlns:a16="http://schemas.microsoft.com/office/drawing/2014/main" id="{D6F86BD6-200E-1C47-BE67-38E5E95A1F83}"/>
              </a:ext>
            </a:extLst>
          </p:cNvPr>
          <p:cNvPicPr>
            <a:picLocks noChangeAspect="1"/>
          </p:cNvPicPr>
          <p:nvPr userDrawn="1"/>
        </p:nvPicPr>
        <p:blipFill>
          <a:blip r:embed="rId3"/>
          <a:stretch>
            <a:fillRect/>
          </a:stretch>
        </p:blipFill>
        <p:spPr>
          <a:xfrm>
            <a:off x="10623724" y="6362700"/>
            <a:ext cx="1390475" cy="323850"/>
          </a:xfrm>
          <a:prstGeom prst="rect">
            <a:avLst/>
          </a:prstGeom>
        </p:spPr>
      </p:pic>
    </p:spTree>
    <p:extLst>
      <p:ext uri="{BB962C8B-B14F-4D97-AF65-F5344CB8AC3E}">
        <p14:creationId xmlns:p14="http://schemas.microsoft.com/office/powerpoint/2010/main" val="306648573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D2F33A1-92D3-3842-A866-14E3BF3D36CB}"/>
              </a:ext>
            </a:extLst>
          </p:cNvPr>
          <p:cNvPicPr>
            <a:picLocks noChangeAspect="1"/>
          </p:cNvPicPr>
          <p:nvPr userDrawn="1"/>
        </p:nvPicPr>
        <p:blipFill>
          <a:blip r:embed="rId2"/>
          <a:stretch>
            <a:fillRect/>
          </a:stretch>
        </p:blipFill>
        <p:spPr>
          <a:xfrm>
            <a:off x="10686263" y="6330060"/>
            <a:ext cx="1264438" cy="407017"/>
          </a:xfrm>
          <a:prstGeom prst="rect">
            <a:avLst/>
          </a:prstGeom>
        </p:spPr>
      </p:pic>
      <p:pic>
        <p:nvPicPr>
          <p:cNvPr id="9" name="Picture 8">
            <a:extLst>
              <a:ext uri="{FF2B5EF4-FFF2-40B4-BE49-F238E27FC236}">
                <a16:creationId xmlns:a16="http://schemas.microsoft.com/office/drawing/2014/main" id="{882D1D1D-EDF2-114B-A391-77EDDFF2D47D}"/>
              </a:ext>
            </a:extLst>
          </p:cNvPr>
          <p:cNvPicPr>
            <a:picLocks noChangeAspect="1"/>
          </p:cNvPicPr>
          <p:nvPr userDrawn="1"/>
        </p:nvPicPr>
        <p:blipFill>
          <a:blip r:embed="rId3"/>
          <a:stretch>
            <a:fillRect/>
          </a:stretch>
        </p:blipFill>
        <p:spPr>
          <a:xfrm>
            <a:off x="10568231" y="6226628"/>
            <a:ext cx="1473200" cy="631372"/>
          </a:xfrm>
          <a:prstGeom prst="rect">
            <a:avLst/>
          </a:prstGeom>
        </p:spPr>
      </p:pic>
      <p:pic>
        <p:nvPicPr>
          <p:cNvPr id="4" name="Picture 3" descr="Shape, square&#10;&#10;Description automatically generated">
            <a:extLst>
              <a:ext uri="{FF2B5EF4-FFF2-40B4-BE49-F238E27FC236}">
                <a16:creationId xmlns:a16="http://schemas.microsoft.com/office/drawing/2014/main" id="{4F4D6010-45B5-B04F-8433-B642834AF14D}"/>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32A0CE0F-8887-7C41-9DE7-0D0DE1B14C16}"/>
              </a:ext>
            </a:extLst>
          </p:cNvPr>
          <p:cNvPicPr>
            <a:picLocks noChangeAspect="1"/>
          </p:cNvPicPr>
          <p:nvPr userDrawn="1"/>
        </p:nvPicPr>
        <p:blipFill>
          <a:blip r:embed="rId5"/>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DA33752-4D64-5A4E-B3A1-4E0A7962A878}"/>
              </a:ext>
            </a:extLst>
          </p:cNvPr>
          <p:cNvPicPr>
            <a:picLocks noChangeAspect="1"/>
          </p:cNvPicPr>
          <p:nvPr userDrawn="1"/>
        </p:nvPicPr>
        <p:blipFill>
          <a:blip r:embed="rId2"/>
          <a:stretch>
            <a:fillRect/>
          </a:stretch>
        </p:blipFill>
        <p:spPr>
          <a:xfrm>
            <a:off x="10686263" y="6330060"/>
            <a:ext cx="1264438" cy="407017"/>
          </a:xfrm>
          <a:prstGeom prst="rect">
            <a:avLst/>
          </a:prstGeom>
        </p:spPr>
      </p:pic>
      <p:pic>
        <p:nvPicPr>
          <p:cNvPr id="7" name="Picture 6">
            <a:extLst>
              <a:ext uri="{FF2B5EF4-FFF2-40B4-BE49-F238E27FC236}">
                <a16:creationId xmlns:a16="http://schemas.microsoft.com/office/drawing/2014/main" id="{E7A23E41-7D02-2943-AE9C-7777B7C818C4}"/>
              </a:ext>
            </a:extLst>
          </p:cNvPr>
          <p:cNvPicPr>
            <a:picLocks noChangeAspect="1"/>
          </p:cNvPicPr>
          <p:nvPr userDrawn="1"/>
        </p:nvPicPr>
        <p:blipFill>
          <a:blip r:embed="rId3"/>
          <a:stretch>
            <a:fillRect/>
          </a:stretch>
        </p:blipFill>
        <p:spPr>
          <a:xfrm>
            <a:off x="10568231" y="6226628"/>
            <a:ext cx="1473200" cy="631372"/>
          </a:xfrm>
          <a:prstGeom prst="rect">
            <a:avLst/>
          </a:prstGeom>
        </p:spPr>
      </p:pic>
      <p:pic>
        <p:nvPicPr>
          <p:cNvPr id="4" name="Picture 3" descr="Shape&#10;&#10;Description automatically generated">
            <a:extLst>
              <a:ext uri="{FF2B5EF4-FFF2-40B4-BE49-F238E27FC236}">
                <a16:creationId xmlns:a16="http://schemas.microsoft.com/office/drawing/2014/main" id="{0D24E105-9A26-5340-9EA3-670E224C7116}"/>
              </a:ext>
            </a:extLst>
          </p:cNvPr>
          <p:cNvPicPr>
            <a:picLocks noChangeAspect="1"/>
          </p:cNvPicPr>
          <p:nvPr userDrawn="1"/>
        </p:nvPicPr>
        <p:blipFill>
          <a:blip r:embed="rId4"/>
          <a:stretch>
            <a:fillRect/>
          </a:stretch>
        </p:blipFill>
        <p:spPr>
          <a:xfrm>
            <a:off x="0" y="-7564"/>
            <a:ext cx="12205447" cy="6865564"/>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C64D283-A333-9E45-9D3F-6205F8DE2CEC}"/>
              </a:ext>
            </a:extLst>
          </p:cNvPr>
          <p:cNvPicPr>
            <a:picLocks noChangeAspect="1"/>
          </p:cNvPicPr>
          <p:nvPr userDrawn="1"/>
        </p:nvPicPr>
        <p:blipFill>
          <a:blip r:embed="rId5"/>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8067DEFE-8542-CB4C-BB7C-2E77E742C61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E8B4EAB9-7683-0746-90F2-138A1AE86872}"/>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1F9B485-5337-584F-BE68-2619402D79D7}"/>
              </a:ext>
            </a:extLst>
          </p:cNvPr>
          <p:cNvPicPr>
            <a:picLocks noChangeAspect="1"/>
          </p:cNvPicPr>
          <p:nvPr userDrawn="1"/>
        </p:nvPicPr>
        <p:blipFill>
          <a:blip r:embed="rId2"/>
          <a:stretch>
            <a:fillRect/>
          </a:stretch>
        </p:blipFill>
        <p:spPr>
          <a:xfrm>
            <a:off x="10686263" y="6330060"/>
            <a:ext cx="1264438" cy="407017"/>
          </a:xfrm>
          <a:prstGeom prst="rect">
            <a:avLst/>
          </a:prstGeom>
        </p:spPr>
      </p:pic>
      <p:pic>
        <p:nvPicPr>
          <p:cNvPr id="3" name="Picture 2" descr="Shape&#10;&#10;Description automatically generated">
            <a:extLst>
              <a:ext uri="{FF2B5EF4-FFF2-40B4-BE49-F238E27FC236}">
                <a16:creationId xmlns:a16="http://schemas.microsoft.com/office/drawing/2014/main" id="{5EF6B873-6F1D-D746-9561-D34A5EDCBF22}"/>
              </a:ext>
            </a:extLst>
          </p:cNvPr>
          <p:cNvPicPr>
            <a:picLocks noChangeAspect="1"/>
          </p:cNvPicPr>
          <p:nvPr userDrawn="1"/>
        </p:nvPicPr>
        <p:blipFill>
          <a:blip r:embed="rId3"/>
          <a:stretch>
            <a:fillRect/>
          </a:stretch>
        </p:blipFill>
        <p:spPr>
          <a:xfrm>
            <a:off x="-244428" y="-137491"/>
            <a:ext cx="12436428" cy="699549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89FEEE7-4FFC-B44A-AA8C-96ABAAB2A1FC}"/>
              </a:ext>
            </a:extLst>
          </p:cNvPr>
          <p:cNvPicPr>
            <a:picLocks noChangeAspect="1"/>
          </p:cNvPicPr>
          <p:nvPr userDrawn="1"/>
        </p:nvPicPr>
        <p:blipFill>
          <a:blip r:embed="rId4"/>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1812700000"/>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5CC31FEB-1F54-F84B-9642-7435883EEC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51420BD-BAA0-0841-9C74-36FD48014C0C}"/>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58427"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Shape, rectangle&#10;&#10;Description automatically generated">
            <a:extLst>
              <a:ext uri="{FF2B5EF4-FFF2-40B4-BE49-F238E27FC236}">
                <a16:creationId xmlns:a16="http://schemas.microsoft.com/office/drawing/2014/main" id="{DC9DCC5C-3A53-7644-9C3F-7FDF6E66E0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Logo&#10;&#10;Description automatically generated">
            <a:extLst>
              <a:ext uri="{FF2B5EF4-FFF2-40B4-BE49-F238E27FC236}">
                <a16:creationId xmlns:a16="http://schemas.microsoft.com/office/drawing/2014/main" id="{45804CA5-5160-2E46-A5FA-AF7E45B44B22}"/>
              </a:ext>
            </a:extLst>
          </p:cNvPr>
          <p:cNvPicPr>
            <a:picLocks noChangeAspect="1"/>
          </p:cNvPicPr>
          <p:nvPr userDrawn="1"/>
        </p:nvPicPr>
        <p:blipFill>
          <a:blip r:embed="rId3"/>
          <a:stretch>
            <a:fillRect/>
          </a:stretch>
        </p:blipFill>
        <p:spPr>
          <a:xfrm>
            <a:off x="10623724" y="6362700"/>
            <a:ext cx="1390475" cy="323850"/>
          </a:xfrm>
          <a:prstGeom prst="rect">
            <a:avLst/>
          </a:prstGeom>
        </p:spPr>
      </p:pic>
    </p:spTree>
    <p:extLst>
      <p:ext uri="{BB962C8B-B14F-4D97-AF65-F5344CB8AC3E}">
        <p14:creationId xmlns:p14="http://schemas.microsoft.com/office/powerpoint/2010/main" val="2895270114"/>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5D5BB417-77A7-6C4D-A0BE-4511FFBC714D}"/>
              </a:ext>
            </a:extLst>
          </p:cNvPr>
          <p:cNvPicPr>
            <a:picLocks noChangeAspect="1"/>
          </p:cNvPicPr>
          <p:nvPr userDrawn="1"/>
        </p:nvPicPr>
        <p:blipFill>
          <a:blip r:embed="rId2"/>
          <a:stretch>
            <a:fillRect/>
          </a:stretch>
        </p:blipFill>
        <p:spPr>
          <a:xfrm>
            <a:off x="121023" y="0"/>
            <a:ext cx="12192000" cy="6858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125C6B7-8543-C14D-A172-A04942C9CA80}"/>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02C617-D696-3644-9116-48C4BCA7A06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B9FE6A5-D7A3-424D-BC25-7DD9EAD68DF7}"/>
              </a:ext>
            </a:extLst>
          </p:cNvPr>
          <p:cNvPicPr>
            <a:picLocks noChangeAspect="1"/>
          </p:cNvPicPr>
          <p:nvPr userDrawn="1"/>
        </p:nvPicPr>
        <p:blipFill>
          <a:blip r:embed="rId3"/>
          <a:stretch>
            <a:fillRect/>
          </a:stretch>
        </p:blipFill>
        <p:spPr>
          <a:xfrm>
            <a:off x="10623367" y="6362700"/>
            <a:ext cx="1390474" cy="323850"/>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815CAC-D7C7-C749-8EC6-3634938BD7B8}"/>
              </a:ext>
            </a:extLst>
          </p:cNvPr>
          <p:cNvSpPr/>
          <p:nvPr userDrawn="1"/>
        </p:nvSpPr>
        <p:spPr>
          <a:xfrm>
            <a:off x="4740924" y="2132610"/>
            <a:ext cx="6253909" cy="103816"/>
          </a:xfrm>
          <a:prstGeom prst="rect">
            <a:avLst/>
          </a:prstGeom>
          <a:solidFill>
            <a:srgbClr val="F58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785"/>
              </a:solidFill>
            </a:endParaRPr>
          </a:p>
        </p:txBody>
      </p:sp>
      <p:pic>
        <p:nvPicPr>
          <p:cNvPr id="10" name="Picture 9">
            <a:extLst>
              <a:ext uri="{FF2B5EF4-FFF2-40B4-BE49-F238E27FC236}">
                <a16:creationId xmlns:a16="http://schemas.microsoft.com/office/drawing/2014/main" id="{B633A1FC-D53F-8E42-BE07-738E9FB212B9}"/>
              </a:ext>
            </a:extLst>
          </p:cNvPr>
          <p:cNvPicPr>
            <a:picLocks noChangeAspect="1"/>
          </p:cNvPicPr>
          <p:nvPr userDrawn="1"/>
        </p:nvPicPr>
        <p:blipFill>
          <a:blip r:embed="rId2"/>
          <a:stretch>
            <a:fillRect/>
          </a:stretch>
        </p:blipFill>
        <p:spPr>
          <a:xfrm>
            <a:off x="10524078" y="6209935"/>
            <a:ext cx="1573967" cy="674557"/>
          </a:xfrm>
          <a:prstGeom prst="rect">
            <a:avLst/>
          </a:prstGeom>
        </p:spPr>
      </p:pic>
      <p:pic>
        <p:nvPicPr>
          <p:cNvPr id="3" name="Picture 2" descr="Arrow&#10;&#10;Description automatically generated">
            <a:extLst>
              <a:ext uri="{FF2B5EF4-FFF2-40B4-BE49-F238E27FC236}">
                <a16:creationId xmlns:a16="http://schemas.microsoft.com/office/drawing/2014/main" id="{E30B80CF-A53F-764A-9475-F43CE219D9C0}"/>
              </a:ext>
            </a:extLst>
          </p:cNvPr>
          <p:cNvPicPr>
            <a:picLocks noChangeAspect="1"/>
          </p:cNvPicPr>
          <p:nvPr userDrawn="1"/>
        </p:nvPicPr>
        <p:blipFill>
          <a:blip r:embed="rId3"/>
          <a:stretch>
            <a:fillRect/>
          </a:stretch>
        </p:blipFill>
        <p:spPr>
          <a:xfrm>
            <a:off x="-13448" y="-7966"/>
            <a:ext cx="12205447" cy="6865564"/>
          </a:xfrm>
          <a:prstGeom prst="rect">
            <a:avLst/>
          </a:prstGeom>
        </p:spPr>
      </p:pic>
      <p:pic>
        <p:nvPicPr>
          <p:cNvPr id="7" name="Picture 6" descr="Logo&#10;&#10;Description automatically generated">
            <a:extLst>
              <a:ext uri="{FF2B5EF4-FFF2-40B4-BE49-F238E27FC236}">
                <a16:creationId xmlns:a16="http://schemas.microsoft.com/office/drawing/2014/main" id="{388B947F-7FB6-D24C-8E62-D341E838ACFE}"/>
              </a:ext>
            </a:extLst>
          </p:cNvPr>
          <p:cNvPicPr>
            <a:picLocks noChangeAspect="1"/>
          </p:cNvPicPr>
          <p:nvPr userDrawn="1"/>
        </p:nvPicPr>
        <p:blipFill>
          <a:blip r:embed="rId4"/>
          <a:stretch>
            <a:fillRect/>
          </a:stretch>
        </p:blipFill>
        <p:spPr>
          <a:xfrm>
            <a:off x="10116149" y="6303645"/>
            <a:ext cx="1948851" cy="453899"/>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821732A-3D21-1C4A-BF0F-9833C05DA8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icture Placeholder 2">
            <a:extLst>
              <a:ext uri="{FF2B5EF4-FFF2-40B4-BE49-F238E27FC236}">
                <a16:creationId xmlns:a16="http://schemas.microsoft.com/office/drawing/2014/main" id="{AE8278C4-4195-A641-A1F6-9480F9B4DF52}"/>
              </a:ext>
            </a:extLst>
          </p:cNvPr>
          <p:cNvSpPr>
            <a:spLocks noGrp="1"/>
          </p:cNvSpPr>
          <p:nvPr>
            <p:ph type="pic" idx="1"/>
          </p:nvPr>
        </p:nvSpPr>
        <p:spPr>
          <a:xfrm>
            <a:off x="0" y="0"/>
            <a:ext cx="4557932"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5424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fld id="{BFFF93B8-92E3-F040-9A28-5989CE860052}" type="datetimeFigureOut">
              <a:rPr lang="en-US" smtClean="0"/>
              <a:t>8/4/2021</a:t>
            </a:fld>
            <a:endParaRPr lang="en-US"/>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F93B8-92E3-F040-9A28-5989CE860052}" type="datetimeFigureOut">
              <a:rPr lang="en-US" smtClean="0"/>
              <a:t>8/4/2021</a:t>
            </a:fld>
            <a:endParaRPr lang="en-US"/>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72" r:id="rId15"/>
    <p:sldLayoutId id="2147483663" r:id="rId16"/>
    <p:sldLayoutId id="2147483664" r:id="rId17"/>
    <p:sldLayoutId id="2147483666" r:id="rId18"/>
    <p:sldLayoutId id="2147483671" r:id="rId19"/>
    <p:sldLayoutId id="2147483667" r:id="rId20"/>
    <p:sldLayoutId id="2147483670" r:id="rId21"/>
    <p:sldLayoutId id="2147483668" r:id="rId22"/>
    <p:sldLayoutId id="2147483669" r:id="rId23"/>
    <p:sldLayoutId id="2147483665" r:id="rId24"/>
    <p:sldLayoutId id="2147483673" r:id="rId25"/>
  </p:sldLayoutIdLst>
  <p:transition>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realtorparty.realtor/state-local-issues/resources/state-legislative-moni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9.JPG"/><Relationship Id="rId7" Type="http://schemas.openxmlformats.org/officeDocument/2006/relationships/image" Target="../media/image43.png"/><Relationship Id="rId12" Type="http://schemas.openxmlformats.org/officeDocument/2006/relationships/image" Target="../media/image46.JPG"/><Relationship Id="rId2" Type="http://schemas.openxmlformats.org/officeDocument/2006/relationships/image" Target="../media/image38.JPG"/><Relationship Id="rId1" Type="http://schemas.openxmlformats.org/officeDocument/2006/relationships/slideLayout" Target="../slideLayouts/slideLayout22.xml"/><Relationship Id="rId6" Type="http://schemas.openxmlformats.org/officeDocument/2006/relationships/image" Target="../media/image42.JPG"/><Relationship Id="rId11" Type="http://schemas.openxmlformats.org/officeDocument/2006/relationships/image" Target="../media/image45.jpg"/><Relationship Id="rId5" Type="http://schemas.openxmlformats.org/officeDocument/2006/relationships/image" Target="../media/image41.JPG"/><Relationship Id="rId10" Type="http://schemas.microsoft.com/office/2007/relationships/hdphoto" Target="../media/hdphoto3.wdp"/><Relationship Id="rId4" Type="http://schemas.openxmlformats.org/officeDocument/2006/relationships/image" Target="../media/image40.JP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nam02.safelinks.protection.outlook.com/?url=http%3A%2F%2Femail.nmhc.org%2FNjc2LVVERC03MTQAAAF-rbQEYtouhdqfSvux0UKWwe7yzoGKAj-BkGRWA65ZbucSHdJg_vfy5F6SuOS-FEH1HMsp79U%3D&amp;data=04%7C01%7Ccdesanctis%40nar.realtor%7Ca6809073c0e7452b532008d956e77164%7C508bf1e00926458aa1eeccfb79f409c6%7C0%7C0%7C637636374796306593%7CUnknown%7CTWFpbGZsb3d8eyJWIjoiMC4wLjAwMDAiLCJQIjoiV2luMzIiLCJBTiI6Ik1haWwiLCJXVCI6Mn0%3D%7C3000&amp;sdata=1glThaI1fpXpBsx0g87HMuDxugVyw6wMYNZkZfpigho%3D&amp;reserved=0" TargetMode="External"/><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hyperlink" Target="https://nam02.safelinks.protection.outlook.com/?url=https%3A%2F%2Fwww.fhfa.gov%2FMedia%2FPublicAffairs%2FPages%2FFHFA-Extends-Eviction-Moratorium-Through-Sept-30-2021.aspx&amp;data=04%7C01%7Ccdesanctis%40nar.realtor%7C2ca5bb4c2f9f42f867d608d9537bc837%7C508bf1e00926458aa1eeccfb79f409c6%7C0%7C0%7C637632613371060504%7CUnknown%7CTWFpbGZsb3d8eyJWIjoiMC4wLjAwMDAiLCJQIjoiV2luMzIiLCJBTiI6Ik1haWwiLCJXVCI6Mn0%3D%7C1000&amp;sdata=rC70XndW4DtL3%2BIfic4MiF3fy%2F4%2BC54SfghKNiiWyVM%3D&amp;reserved=0" TargetMode="External"/><Relationship Id="rId3" Type="http://schemas.openxmlformats.org/officeDocument/2006/relationships/hyperlink" Target="https://www.fhfa.gov/Media/PublicAffairs/Pages/FHFA-Encourages-Landlords-of-Enterprise-Backed-Properties-to-Apply-for-Emergency-Rental-Assistance-Before-Evicting-Tenants.aspx" TargetMode="External"/><Relationship Id="rId7" Type="http://schemas.openxmlformats.org/officeDocument/2006/relationships/hyperlink" Target="https://files.consumerfinance.gov/f/documents/cfpb_fast-facts_debt_collection-eviction-ifr_2021-04.pdf" TargetMode="External"/><Relationship Id="rId2" Type="http://schemas.openxmlformats.org/officeDocument/2006/relationships/hyperlink" Target="https://www.hud.gov/sites/dfiles/OCHCO/documents/2021-03hsgn.pdf" TargetMode="External"/><Relationship Id="rId1" Type="http://schemas.openxmlformats.org/officeDocument/2006/relationships/slideLayout" Target="../slideLayouts/slideLayout22.xml"/><Relationship Id="rId6" Type="http://schemas.openxmlformats.org/officeDocument/2006/relationships/hyperlink" Target="https://www.consumerfinance.gov/coronavirus/mortgage-and-housing-assistance/renter-protections/find-help-with-rent-and-utilities/?utm_source=vanity&amp;utm_medium=outreach&amp;utm_campaign=renthelp" TargetMode="External"/><Relationship Id="rId11" Type="http://schemas.openxmlformats.org/officeDocument/2006/relationships/hyperlink" Target="https://nam02.safelinks.protection.outlook.com/?url=https%3A%2F%2Fwww.hud.gov%2Fpress%2Fpress_releases_media_advisories%2FHUD_No_21_118&amp;data=04%7C01%7Ccdesanctis%40nar.realtor%7C2ca5bb4c2f9f42f867d608d9537bc837%7C508bf1e00926458aa1eeccfb79f409c6%7C0%7C0%7C637632613371070499%7CUnknown%7CTWFpbGZsb3d8eyJWIjoiMC4wLjAwMDAiLCJQIjoiV2luMzIiLCJBTiI6Ik1haWwiLCJXVCI6Mn0%3D%7C1000&amp;sdata=%2FA1WQ7rX4KB20w1jnyRG5XNLsOs0BGe1%2FL0bdk%2BOTbs%3D&amp;reserved=0" TargetMode="External"/><Relationship Id="rId5" Type="http://schemas.openxmlformats.org/officeDocument/2006/relationships/hyperlink" Target="https://www.fhfa.gov/Media/PublicAffairs/PublicAffairsDocuments/COVID_19_Tenant-Fact-Sheet_72821.pdf" TargetMode="External"/><Relationship Id="rId10" Type="http://schemas.openxmlformats.org/officeDocument/2006/relationships/hyperlink" Target="https://www.va.gov/homeless/HousingResources/?utm_source=SECVA&amp;utm_campaign=speech" TargetMode="External"/><Relationship Id="rId4" Type="http://schemas.openxmlformats.org/officeDocument/2006/relationships/hyperlink" Target="https://nam02.safelinks.protection.outlook.com/?url=https%3A%2F%2Fwww.fhfa.gov%2FMedia%2FPublicAffairs%2FPages%2FFHFA-Announces-Multifamily-Tenant-Protections.aspx&amp;data=04%7C01%7Ccdesanctis%40nar.realtor%7C2ca5bb4c2f9f42f867d608d9537bc837%7C508bf1e00926458aa1eeccfb79f409c6%7C0%7C0%7C637632613371060504%7CUnknown%7CTWFpbGZsb3d8eyJWIjoiMC4wLjAwMDAiLCJQIjoiV2luMzIiLCJBTiI6Ik1haWwiLCJXVCI6Mn0%3D%7C1000&amp;sdata=qZXLGjdqCcp1BVtSHT6ualzI7L79kVHropGy7Vy3%2BvA%3D&amp;reserved=0" TargetMode="External"/><Relationship Id="rId9" Type="http://schemas.openxmlformats.org/officeDocument/2006/relationships/hyperlink" Target="https://www.fhfa.gov/Media/PublicAffairs/Pages/Agencies-Joint-Statement-on-Agency-Actions-to-Prevent-Evictions.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gms.realtor.org/comrecords.nsf/CommitteeStructure?readform&amp;ID=7014" TargetMode="External"/><Relationship Id="rId2" Type="http://schemas.openxmlformats.org/officeDocument/2006/relationships/hyperlink" Target="https://www.nar.realtor/national-leadership/board-of-directors/what-is-nars-board-of-directors" TargetMode="External"/><Relationship Id="rId1" Type="http://schemas.openxmlformats.org/officeDocument/2006/relationships/slideLayout" Target="../slideLayouts/slideLayout22.xml"/><Relationship Id="rId4" Type="http://schemas.openxmlformats.org/officeDocument/2006/relationships/hyperlink" Target="https://www.nar.realtor/political-advocacy/federal-advocacy/all-federal-issu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44B59-33C3-2545-9D2D-1946B72F9F55}"/>
              </a:ext>
            </a:extLst>
          </p:cNvPr>
          <p:cNvSpPr txBox="1"/>
          <p:nvPr/>
        </p:nvSpPr>
        <p:spPr>
          <a:xfrm>
            <a:off x="4443843" y="1075491"/>
            <a:ext cx="6332706" cy="1446550"/>
          </a:xfrm>
          <a:prstGeom prst="rect">
            <a:avLst/>
          </a:prstGeom>
          <a:noFill/>
        </p:spPr>
        <p:txBody>
          <a:bodyPr wrap="square" rtlCol="0">
            <a:spAutoFit/>
          </a:bodyPr>
          <a:lstStyle/>
          <a:p>
            <a:pPr algn="r"/>
            <a:r>
              <a:rPr lang="en-US" sz="4400" b="1" dirty="0">
                <a:solidFill>
                  <a:schemeClr val="bg1"/>
                </a:solidFill>
                <a:latin typeface="Montserrat" panose="02000505000000020004" pitchFamily="2" charset="77"/>
              </a:rPr>
              <a:t>NAR Advocacy &amp; Policy Resources</a:t>
            </a:r>
          </a:p>
        </p:txBody>
      </p:sp>
      <p:sp>
        <p:nvSpPr>
          <p:cNvPr id="7" name="TextBox 6">
            <a:extLst>
              <a:ext uri="{FF2B5EF4-FFF2-40B4-BE49-F238E27FC236}">
                <a16:creationId xmlns:a16="http://schemas.microsoft.com/office/drawing/2014/main" id="{1408C053-5A07-1C4D-837D-59649AB14729}"/>
              </a:ext>
            </a:extLst>
          </p:cNvPr>
          <p:cNvSpPr txBox="1"/>
          <p:nvPr/>
        </p:nvSpPr>
        <p:spPr>
          <a:xfrm>
            <a:off x="3414407" y="2863691"/>
            <a:ext cx="7714568" cy="1200329"/>
          </a:xfrm>
          <a:prstGeom prst="rect">
            <a:avLst/>
          </a:prstGeom>
          <a:noFill/>
        </p:spPr>
        <p:txBody>
          <a:bodyPr wrap="square" rtlCol="0">
            <a:spAutoFit/>
          </a:bodyPr>
          <a:lstStyle/>
          <a:p>
            <a:pPr algn="r"/>
            <a:r>
              <a:rPr lang="en-US" b="1" dirty="0">
                <a:solidFill>
                  <a:schemeClr val="bg1"/>
                </a:solidFill>
                <a:latin typeface="Montserrat" panose="02000505000000020004" pitchFamily="2" charset="77"/>
              </a:rPr>
              <a:t>Christie DeSanctis, Federal Banking, Lending &amp; Housing Finance Policy Director</a:t>
            </a:r>
          </a:p>
          <a:p>
            <a:pPr algn="r"/>
            <a:r>
              <a:rPr lang="en-US" b="1" dirty="0">
                <a:solidFill>
                  <a:schemeClr val="bg1"/>
                </a:solidFill>
                <a:latin typeface="Montserrat" panose="02000505000000020004" pitchFamily="2" charset="77"/>
              </a:rPr>
              <a:t>   </a:t>
            </a:r>
          </a:p>
          <a:p>
            <a:pPr algn="r"/>
            <a:r>
              <a:rPr lang="en-US" b="1" dirty="0">
                <a:solidFill>
                  <a:schemeClr val="bg1"/>
                </a:solidFill>
                <a:latin typeface="Montserrat" panose="02000505000000020004" pitchFamily="2" charset="77"/>
              </a:rPr>
              <a:t>Melissa Horn, State and Local Policy Representative</a:t>
            </a:r>
          </a:p>
        </p:txBody>
      </p:sp>
      <p:sp>
        <p:nvSpPr>
          <p:cNvPr id="8" name="TextBox 7">
            <a:extLst>
              <a:ext uri="{FF2B5EF4-FFF2-40B4-BE49-F238E27FC236}">
                <a16:creationId xmlns:a16="http://schemas.microsoft.com/office/drawing/2014/main" id="{426A21B2-D7AE-2A44-9896-15FEB191BF42}"/>
              </a:ext>
            </a:extLst>
          </p:cNvPr>
          <p:cNvSpPr txBox="1"/>
          <p:nvPr/>
        </p:nvSpPr>
        <p:spPr>
          <a:xfrm>
            <a:off x="4886110" y="4225766"/>
            <a:ext cx="6332706" cy="338554"/>
          </a:xfrm>
          <a:prstGeom prst="rect">
            <a:avLst/>
          </a:prstGeom>
          <a:noFill/>
        </p:spPr>
        <p:txBody>
          <a:bodyPr wrap="square" rtlCol="0">
            <a:spAutoFit/>
          </a:bodyPr>
          <a:lstStyle/>
          <a:p>
            <a:pPr algn="r"/>
            <a:r>
              <a:rPr lang="en-US" sz="1600" dirty="0">
                <a:solidFill>
                  <a:schemeClr val="bg1"/>
                </a:solidFill>
                <a:latin typeface="Montserrat" panose="02000505000000020004" pitchFamily="2" charset="77"/>
              </a:rPr>
              <a:t>NATIONAL ASSOCIATION OF REALTORS</a:t>
            </a:r>
            <a:r>
              <a:rPr lang="en-US" sz="1600" baseline="30000" dirty="0">
                <a:solidFill>
                  <a:schemeClr val="bg1"/>
                </a:solidFill>
                <a:latin typeface="Montserrat" panose="02000505000000020004" pitchFamily="2" charset="77"/>
              </a:rPr>
              <a:t>®</a:t>
            </a:r>
          </a:p>
        </p:txBody>
      </p:sp>
    </p:spTree>
    <p:extLst>
      <p:ext uri="{BB962C8B-B14F-4D97-AF65-F5344CB8AC3E}">
        <p14:creationId xmlns:p14="http://schemas.microsoft.com/office/powerpoint/2010/main" val="904174396"/>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2064650"/>
            <a:ext cx="12330820" cy="3096126"/>
          </a:xfrm>
          <a:prstGeom prst="rect">
            <a:avLst/>
          </a:prstGeom>
          <a:solidFill>
            <a:srgbClr val="BE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Google Shape;73;p15">
            <a:extLst>
              <a:ext uri="{FF2B5EF4-FFF2-40B4-BE49-F238E27FC236}">
                <a16:creationId xmlns:a16="http://schemas.microsoft.com/office/drawing/2014/main" id="{34ADB2AA-A5C4-DB46-9C62-208A274DA6D9}"/>
              </a:ext>
            </a:extLst>
          </p:cNvPr>
          <p:cNvSpPr txBox="1"/>
          <p:nvPr/>
        </p:nvSpPr>
        <p:spPr>
          <a:xfrm>
            <a:off x="149107" y="252599"/>
            <a:ext cx="11397828" cy="80102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r>
              <a:rPr lang="en-US" sz="3600" b="1" i="1" dirty="0">
                <a:solidFill>
                  <a:srgbClr val="1C4584"/>
                </a:solidFill>
                <a:latin typeface="Montserrat"/>
                <a:ea typeface="Montserrat"/>
                <a:cs typeface="Montserrat"/>
                <a:sym typeface="Montserrat"/>
              </a:rPr>
              <a:t>DO WE TRACK POLICY ACTIVITY ON THESE ISSUES?</a:t>
            </a:r>
            <a:endParaRPr sz="3600" b="1" i="1" u="none" strike="noStrike" cap="none" dirty="0">
              <a:solidFill>
                <a:srgbClr val="026CB6"/>
              </a:solidFill>
              <a:latin typeface="Montserrat"/>
              <a:ea typeface="Montserrat"/>
              <a:cs typeface="Montserrat"/>
              <a:sym typeface="Montserrat"/>
            </a:endParaRPr>
          </a:p>
        </p:txBody>
      </p:sp>
      <p:sp>
        <p:nvSpPr>
          <p:cNvPr id="4" name="Rectangle 3">
            <a:extLst>
              <a:ext uri="{FF2B5EF4-FFF2-40B4-BE49-F238E27FC236}">
                <a16:creationId xmlns:a16="http://schemas.microsoft.com/office/drawing/2014/main" id="{D1FD81CD-5D79-49E4-914A-CFB6560A2578}"/>
              </a:ext>
            </a:extLst>
          </p:cNvPr>
          <p:cNvSpPr/>
          <p:nvPr/>
        </p:nvSpPr>
        <p:spPr>
          <a:xfrm>
            <a:off x="107485" y="2157961"/>
            <a:ext cx="5237750" cy="2554545"/>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1C4584"/>
                </a:solidFill>
                <a:latin typeface="Fira Sans"/>
              </a:rPr>
              <a:t>Eviction and Foreclosure Moratoriums</a:t>
            </a:r>
          </a:p>
          <a:p>
            <a:pPr marL="285750" indent="-285750">
              <a:buFont typeface="Arial" panose="020B0604020202020204" pitchFamily="34" charset="0"/>
              <a:buChar char="•"/>
            </a:pPr>
            <a:r>
              <a:rPr lang="en-US" sz="2000" b="1" dirty="0">
                <a:solidFill>
                  <a:srgbClr val="1C4584"/>
                </a:solidFill>
                <a:latin typeface="Fira Sans"/>
              </a:rPr>
              <a:t>Rental and Mortgage Relief Programs</a:t>
            </a:r>
          </a:p>
          <a:p>
            <a:pPr marL="285750" indent="-285750">
              <a:buFont typeface="Arial" panose="020B0604020202020204" pitchFamily="34" charset="0"/>
              <a:buChar char="•"/>
            </a:pPr>
            <a:r>
              <a:rPr lang="en-US" sz="2000" b="1" dirty="0">
                <a:solidFill>
                  <a:srgbClr val="1C4584"/>
                </a:solidFill>
                <a:latin typeface="Fira Sans"/>
              </a:rPr>
              <a:t>Fair Housing</a:t>
            </a:r>
          </a:p>
          <a:p>
            <a:pPr marL="285750" indent="-285750">
              <a:buFont typeface="Arial" panose="020B0604020202020204" pitchFamily="34" charset="0"/>
              <a:buChar char="•"/>
            </a:pPr>
            <a:r>
              <a:rPr lang="en-US" sz="2000" b="1" dirty="0">
                <a:solidFill>
                  <a:srgbClr val="1C4584"/>
                </a:solidFill>
                <a:latin typeface="Fira Sans"/>
              </a:rPr>
              <a:t>Short Term Rentals</a:t>
            </a:r>
          </a:p>
          <a:p>
            <a:pPr marL="285750" indent="-285750">
              <a:buFont typeface="Arial" panose="020B0604020202020204" pitchFamily="34" charset="0"/>
              <a:buChar char="•"/>
            </a:pPr>
            <a:r>
              <a:rPr lang="en-US" sz="2000" b="1" dirty="0">
                <a:solidFill>
                  <a:srgbClr val="1C4584"/>
                </a:solidFill>
                <a:latin typeface="Fira Sans"/>
              </a:rPr>
              <a:t>Licensure (including changes to prelicensing, post-licensing and continuing education and examination procedures and requirements) </a:t>
            </a:r>
          </a:p>
          <a:p>
            <a:pPr marL="285750" indent="-285750">
              <a:buFont typeface="Arial" panose="020B0604020202020204" pitchFamily="34" charset="0"/>
              <a:buChar char="•"/>
            </a:pPr>
            <a:r>
              <a:rPr lang="en-US" sz="2000" b="1" dirty="0">
                <a:solidFill>
                  <a:srgbClr val="1C4584"/>
                </a:solidFill>
                <a:latin typeface="Fira Sans"/>
              </a:rPr>
              <a:t>Electronic Notarization </a:t>
            </a:r>
            <a:endParaRPr lang="en-US" sz="2000" b="1" dirty="0">
              <a:solidFill>
                <a:srgbClr val="1C4584"/>
              </a:solidFill>
            </a:endParaRPr>
          </a:p>
        </p:txBody>
      </p:sp>
      <p:pic>
        <p:nvPicPr>
          <p:cNvPr id="15" name="Picture 14">
            <a:extLst>
              <a:ext uri="{FF2B5EF4-FFF2-40B4-BE49-F238E27FC236}">
                <a16:creationId xmlns:a16="http://schemas.microsoft.com/office/drawing/2014/main" id="{A42B1B94-85CB-4709-96F8-27C6A1163DBC}"/>
              </a:ext>
            </a:extLst>
          </p:cNvPr>
          <p:cNvPicPr>
            <a:picLocks noChangeAspect="1"/>
          </p:cNvPicPr>
          <p:nvPr/>
        </p:nvPicPr>
        <p:blipFill>
          <a:blip r:embed="rId3"/>
          <a:stretch>
            <a:fillRect/>
          </a:stretch>
        </p:blipFill>
        <p:spPr>
          <a:xfrm rot="562373">
            <a:off x="9343148" y="1180132"/>
            <a:ext cx="2485276" cy="325751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9E1288C2-C287-475C-BC0C-B6BC6A3E1840}"/>
              </a:ext>
            </a:extLst>
          </p:cNvPr>
          <p:cNvPicPr>
            <a:picLocks noChangeAspect="1"/>
          </p:cNvPicPr>
          <p:nvPr/>
        </p:nvPicPr>
        <p:blipFill>
          <a:blip r:embed="rId4"/>
          <a:stretch>
            <a:fillRect/>
          </a:stretch>
        </p:blipFill>
        <p:spPr>
          <a:xfrm rot="575711">
            <a:off x="8911167" y="1659537"/>
            <a:ext cx="2699975" cy="353892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57D8D12-8A59-4695-8224-E88684026790}"/>
              </a:ext>
            </a:extLst>
          </p:cNvPr>
          <p:cNvSpPr/>
          <p:nvPr/>
        </p:nvSpPr>
        <p:spPr>
          <a:xfrm>
            <a:off x="107485" y="1459267"/>
            <a:ext cx="2491003" cy="523220"/>
          </a:xfrm>
          <a:prstGeom prst="rect">
            <a:avLst/>
          </a:prstGeom>
        </p:spPr>
        <p:txBody>
          <a:bodyPr wrap="none">
            <a:spAutoFit/>
          </a:bodyPr>
          <a:lstStyle/>
          <a:p>
            <a:r>
              <a:rPr lang="en-US" sz="2800" b="1" dirty="0">
                <a:solidFill>
                  <a:srgbClr val="1C4584"/>
                </a:solidFill>
                <a:latin typeface="Fira Sans"/>
              </a:rPr>
              <a:t>Issues Covered:</a:t>
            </a:r>
          </a:p>
        </p:txBody>
      </p:sp>
      <p:pic>
        <p:nvPicPr>
          <p:cNvPr id="7" name="Picture 6">
            <a:extLst>
              <a:ext uri="{FF2B5EF4-FFF2-40B4-BE49-F238E27FC236}">
                <a16:creationId xmlns:a16="http://schemas.microsoft.com/office/drawing/2014/main" id="{F146CE25-D782-4BE7-900F-A881999B34BF}"/>
              </a:ext>
            </a:extLst>
          </p:cNvPr>
          <p:cNvPicPr>
            <a:picLocks noChangeAspect="1"/>
          </p:cNvPicPr>
          <p:nvPr/>
        </p:nvPicPr>
        <p:blipFill>
          <a:blip r:embed="rId5"/>
          <a:stretch>
            <a:fillRect/>
          </a:stretch>
        </p:blipFill>
        <p:spPr>
          <a:xfrm rot="592336">
            <a:off x="8554549" y="2146102"/>
            <a:ext cx="2711919" cy="350587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EE806DE-350B-41F3-8FD5-2104AE70B50D}"/>
              </a:ext>
            </a:extLst>
          </p:cNvPr>
          <p:cNvPicPr>
            <a:picLocks noChangeAspect="1"/>
          </p:cNvPicPr>
          <p:nvPr/>
        </p:nvPicPr>
        <p:blipFill>
          <a:blip r:embed="rId6"/>
          <a:stretch>
            <a:fillRect/>
          </a:stretch>
        </p:blipFill>
        <p:spPr>
          <a:xfrm rot="21173205">
            <a:off x="5419766" y="1099265"/>
            <a:ext cx="2712086" cy="350142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10DD26F-6C88-48DC-B397-8829DFEA87D3}"/>
              </a:ext>
            </a:extLst>
          </p:cNvPr>
          <p:cNvPicPr>
            <a:picLocks noChangeAspect="1"/>
          </p:cNvPicPr>
          <p:nvPr/>
        </p:nvPicPr>
        <p:blipFill>
          <a:blip r:embed="rId7"/>
          <a:stretch>
            <a:fillRect/>
          </a:stretch>
        </p:blipFill>
        <p:spPr>
          <a:xfrm rot="614159">
            <a:off x="6636912" y="2488322"/>
            <a:ext cx="2766884" cy="36187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87F8366-0BA7-4B63-BFE8-2238286EEF09}"/>
              </a:ext>
            </a:extLst>
          </p:cNvPr>
          <p:cNvPicPr>
            <a:picLocks noChangeAspect="1"/>
          </p:cNvPicPr>
          <p:nvPr/>
        </p:nvPicPr>
        <p:blipFill>
          <a:blip r:embed="rId8"/>
          <a:stretch>
            <a:fillRect/>
          </a:stretch>
        </p:blipFill>
        <p:spPr>
          <a:xfrm rot="20757529">
            <a:off x="5420687" y="3864380"/>
            <a:ext cx="2502497" cy="25927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7171101"/>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E8B29B-A1A2-4C58-B507-D31686A13BF8}"/>
              </a:ext>
            </a:extLst>
          </p:cNvPr>
          <p:cNvPicPr>
            <a:picLocks noChangeAspect="1"/>
          </p:cNvPicPr>
          <p:nvPr/>
        </p:nvPicPr>
        <p:blipFill>
          <a:blip r:embed="rId2"/>
          <a:stretch>
            <a:fillRect/>
          </a:stretch>
        </p:blipFill>
        <p:spPr>
          <a:xfrm rot="469825">
            <a:off x="9715513" y="467188"/>
            <a:ext cx="2233407" cy="388187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3709604-C608-4ED8-A8DD-E953C826CEB7}"/>
              </a:ext>
            </a:extLst>
          </p:cNvPr>
          <p:cNvPicPr>
            <a:picLocks noChangeAspect="1"/>
          </p:cNvPicPr>
          <p:nvPr/>
        </p:nvPicPr>
        <p:blipFill>
          <a:blip r:embed="rId3"/>
          <a:stretch>
            <a:fillRect/>
          </a:stretch>
        </p:blipFill>
        <p:spPr>
          <a:xfrm rot="21178541">
            <a:off x="8542924" y="697811"/>
            <a:ext cx="2522905" cy="3227115"/>
          </a:xfrm>
          <a:prstGeom prst="rect">
            <a:avLst/>
          </a:prstGeom>
          <a:ln>
            <a:noFill/>
          </a:ln>
          <a:effectLst>
            <a:outerShdw blurRad="292100" dist="139700" dir="2700000" algn="tl" rotWithShape="0">
              <a:srgbClr val="333333">
                <a:alpha val="65000"/>
              </a:srgbClr>
            </a:outerShdw>
          </a:effectLst>
        </p:spPr>
      </p:pic>
      <p:sp>
        <p:nvSpPr>
          <p:cNvPr id="2" name="Google Shape;73;p15">
            <a:extLst>
              <a:ext uri="{FF2B5EF4-FFF2-40B4-BE49-F238E27FC236}">
                <a16:creationId xmlns:a16="http://schemas.microsoft.com/office/drawing/2014/main" id="{B0C8FD30-F470-40A2-8848-2DC7B04E4E7D}"/>
              </a:ext>
            </a:extLst>
          </p:cNvPr>
          <p:cNvSpPr txBox="1"/>
          <p:nvPr/>
        </p:nvSpPr>
        <p:spPr>
          <a:xfrm>
            <a:off x="397086" y="155146"/>
            <a:ext cx="11397828" cy="80102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r>
              <a:rPr lang="en-US" sz="3600" b="1" i="1" u="none" strike="noStrike" cap="none" dirty="0">
                <a:solidFill>
                  <a:srgbClr val="1C4584"/>
                </a:solidFill>
                <a:latin typeface="Montserrat"/>
                <a:ea typeface="Montserrat"/>
                <a:cs typeface="Montserrat"/>
                <a:sym typeface="Montserrat"/>
              </a:rPr>
              <a:t>SPECIAL EDITION</a:t>
            </a:r>
            <a:r>
              <a:rPr lang="en-US" sz="3600" b="1" i="1" dirty="0">
                <a:solidFill>
                  <a:srgbClr val="1C4584"/>
                </a:solidFill>
                <a:latin typeface="Montserrat"/>
                <a:ea typeface="Montserrat"/>
                <a:cs typeface="Montserrat"/>
                <a:sym typeface="Montserrat"/>
              </a:rPr>
              <a:t> RELEASED TODAY</a:t>
            </a:r>
            <a:endParaRPr sz="3600" b="1" i="1" u="none" strike="noStrike" cap="none" dirty="0">
              <a:solidFill>
                <a:srgbClr val="026CB6"/>
              </a:solidFill>
              <a:latin typeface="Montserrat"/>
              <a:ea typeface="Montserrat"/>
              <a:cs typeface="Montserrat"/>
              <a:sym typeface="Montserrat"/>
            </a:endParaRPr>
          </a:p>
        </p:txBody>
      </p:sp>
      <p:sp>
        <p:nvSpPr>
          <p:cNvPr id="3" name="Explosion: 14 Points 2">
            <a:extLst>
              <a:ext uri="{FF2B5EF4-FFF2-40B4-BE49-F238E27FC236}">
                <a16:creationId xmlns:a16="http://schemas.microsoft.com/office/drawing/2014/main" id="{FB690075-7A97-4D48-8415-C9BBCDD74022}"/>
              </a:ext>
            </a:extLst>
          </p:cNvPr>
          <p:cNvSpPr/>
          <p:nvPr/>
        </p:nvSpPr>
        <p:spPr>
          <a:xfrm rot="849787">
            <a:off x="566256" y="947766"/>
            <a:ext cx="5031761" cy="3771143"/>
          </a:xfrm>
          <a:prstGeom prst="irregularSeal2">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Smart Phone">
            <a:extLst>
              <a:ext uri="{FF2B5EF4-FFF2-40B4-BE49-F238E27FC236}">
                <a16:creationId xmlns:a16="http://schemas.microsoft.com/office/drawing/2014/main" id="{4E5E4D1F-ED01-453E-A4F2-5CB17743A8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3042" y="2197849"/>
            <a:ext cx="1270979" cy="1270979"/>
          </a:xfrm>
          <a:prstGeom prst="rect">
            <a:avLst/>
          </a:prstGeom>
        </p:spPr>
      </p:pic>
      <p:sp>
        <p:nvSpPr>
          <p:cNvPr id="6" name="TextBox 5">
            <a:extLst>
              <a:ext uri="{FF2B5EF4-FFF2-40B4-BE49-F238E27FC236}">
                <a16:creationId xmlns:a16="http://schemas.microsoft.com/office/drawing/2014/main" id="{BCA41E6A-201E-40CB-BB45-EA58D15ECFFB}"/>
              </a:ext>
            </a:extLst>
          </p:cNvPr>
          <p:cNvSpPr txBox="1"/>
          <p:nvPr/>
        </p:nvSpPr>
        <p:spPr>
          <a:xfrm>
            <a:off x="2320958" y="2033211"/>
            <a:ext cx="2055120" cy="1446550"/>
          </a:xfrm>
          <a:prstGeom prst="rect">
            <a:avLst/>
          </a:prstGeom>
          <a:noFill/>
        </p:spPr>
        <p:txBody>
          <a:bodyPr wrap="square" rtlCol="0">
            <a:spAutoFit/>
          </a:bodyPr>
          <a:lstStyle/>
          <a:p>
            <a:pPr algn="ctr"/>
            <a:r>
              <a:rPr lang="en-US" sz="2400" dirty="0">
                <a:latin typeface="Montserrat" panose="00000500000000000000"/>
              </a:rPr>
              <a:t>Text </a:t>
            </a:r>
          </a:p>
          <a:p>
            <a:pPr algn="ctr"/>
            <a:r>
              <a:rPr lang="en-US" sz="3200" b="1" dirty="0">
                <a:latin typeface="Montserrat" panose="00000500000000000000"/>
              </a:rPr>
              <a:t>EVICTIONS</a:t>
            </a:r>
          </a:p>
          <a:p>
            <a:pPr algn="ctr"/>
            <a:r>
              <a:rPr lang="en-US" sz="2400" dirty="0">
                <a:latin typeface="Montserrat" panose="00000500000000000000"/>
              </a:rPr>
              <a:t>to </a:t>
            </a:r>
            <a:r>
              <a:rPr lang="en-US" sz="3200" b="1" dirty="0">
                <a:latin typeface="Montserrat" panose="00000500000000000000"/>
              </a:rPr>
              <a:t>30644</a:t>
            </a:r>
            <a:endParaRPr lang="en-US" sz="2400" b="1" dirty="0">
              <a:latin typeface="Montserrat" panose="00000500000000000000"/>
            </a:endParaRPr>
          </a:p>
        </p:txBody>
      </p:sp>
      <p:pic>
        <p:nvPicPr>
          <p:cNvPr id="8" name="Picture 7">
            <a:extLst>
              <a:ext uri="{FF2B5EF4-FFF2-40B4-BE49-F238E27FC236}">
                <a16:creationId xmlns:a16="http://schemas.microsoft.com/office/drawing/2014/main" id="{594C5686-71CE-4840-BE36-E9159B94681B}"/>
              </a:ext>
            </a:extLst>
          </p:cNvPr>
          <p:cNvPicPr>
            <a:picLocks noChangeAspect="1"/>
          </p:cNvPicPr>
          <p:nvPr/>
        </p:nvPicPr>
        <p:blipFill>
          <a:blip r:embed="rId6"/>
          <a:stretch>
            <a:fillRect/>
          </a:stretch>
        </p:blipFill>
        <p:spPr>
          <a:xfrm rot="364610">
            <a:off x="8235610" y="2070784"/>
            <a:ext cx="2601085" cy="3992591"/>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DB9EAED4-69AE-48F4-A4AB-E42397849FEA}"/>
              </a:ext>
            </a:extLst>
          </p:cNvPr>
          <p:cNvSpPr/>
          <p:nvPr/>
        </p:nvSpPr>
        <p:spPr>
          <a:xfrm>
            <a:off x="255691" y="4739056"/>
            <a:ext cx="5403736" cy="646331"/>
          </a:xfrm>
          <a:prstGeom prst="rect">
            <a:avLst/>
          </a:prstGeom>
        </p:spPr>
        <p:txBody>
          <a:bodyPr wrap="square">
            <a:spAutoFit/>
          </a:bodyPr>
          <a:lstStyle/>
          <a:p>
            <a:pPr algn="ctr"/>
            <a:r>
              <a:rPr lang="en-US" u="sng" dirty="0">
                <a:solidFill>
                  <a:srgbClr val="006CB7"/>
                </a:solidFill>
              </a:rPr>
              <a:t>https://realtorparty.realtor/state-local-issues/resources/state-local-coronavirus-resources</a:t>
            </a:r>
          </a:p>
        </p:txBody>
      </p:sp>
      <p:pic>
        <p:nvPicPr>
          <p:cNvPr id="7" name="Picture 6">
            <a:extLst>
              <a:ext uri="{FF2B5EF4-FFF2-40B4-BE49-F238E27FC236}">
                <a16:creationId xmlns:a16="http://schemas.microsoft.com/office/drawing/2014/main" id="{42B02661-1EF1-4228-98E2-640991DDC304}"/>
              </a:ext>
            </a:extLst>
          </p:cNvPr>
          <p:cNvPicPr>
            <a:picLocks noChangeAspect="1"/>
          </p:cNvPicPr>
          <p:nvPr/>
        </p:nvPicPr>
        <p:blipFill>
          <a:blip r:embed="rId7"/>
          <a:stretch>
            <a:fillRect/>
          </a:stretch>
        </p:blipFill>
        <p:spPr>
          <a:xfrm rot="21279192">
            <a:off x="5559950" y="1232095"/>
            <a:ext cx="2894596" cy="4473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7976321"/>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341;p48">
            <a:extLst>
              <a:ext uri="{FF2B5EF4-FFF2-40B4-BE49-F238E27FC236}">
                <a16:creationId xmlns:a16="http://schemas.microsoft.com/office/drawing/2014/main" id="{E0F9379D-04FD-EF49-A9A1-FC0BDC154FDC}"/>
              </a:ext>
            </a:extLst>
          </p:cNvPr>
          <p:cNvCxnSpPr>
            <a:cxnSpLocks/>
          </p:cNvCxnSpPr>
          <p:nvPr/>
        </p:nvCxnSpPr>
        <p:spPr>
          <a:xfrm>
            <a:off x="4404311" y="1817320"/>
            <a:ext cx="5056560" cy="0"/>
          </a:xfrm>
          <a:prstGeom prst="straightConnector1">
            <a:avLst/>
          </a:prstGeom>
          <a:noFill/>
          <a:ln w="57150" cap="flat" cmpd="sng">
            <a:solidFill>
              <a:srgbClr val="0D2237"/>
            </a:solidFill>
            <a:prstDash val="solid"/>
            <a:round/>
            <a:headEnd type="none" w="sm" len="sm"/>
            <a:tailEnd type="none" w="sm" len="sm"/>
          </a:ln>
        </p:spPr>
      </p:cxnSp>
      <p:sp>
        <p:nvSpPr>
          <p:cNvPr id="2" name="Rectangle 1">
            <a:extLst>
              <a:ext uri="{FF2B5EF4-FFF2-40B4-BE49-F238E27FC236}">
                <a16:creationId xmlns:a16="http://schemas.microsoft.com/office/drawing/2014/main" id="{572E16C4-AE08-418E-AFFD-765133425301}"/>
              </a:ext>
            </a:extLst>
          </p:cNvPr>
          <p:cNvSpPr/>
          <p:nvPr/>
        </p:nvSpPr>
        <p:spPr>
          <a:xfrm>
            <a:off x="515540" y="428855"/>
            <a:ext cx="3310371" cy="954107"/>
          </a:xfrm>
          <a:prstGeom prst="rect">
            <a:avLst/>
          </a:prstGeom>
        </p:spPr>
        <p:txBody>
          <a:bodyPr wrap="square">
            <a:spAutoFit/>
          </a:bodyPr>
          <a:lstStyle/>
          <a:p>
            <a:pPr algn="ctr"/>
            <a:r>
              <a:rPr lang="en-US" sz="2800" b="1" dirty="0">
                <a:solidFill>
                  <a:srgbClr val="1C4584"/>
                </a:solidFill>
              </a:rPr>
              <a:t>STATE LEGISLATIVE </a:t>
            </a:r>
          </a:p>
          <a:p>
            <a:pPr algn="ctr"/>
            <a:r>
              <a:rPr lang="en-US" sz="2800" b="1" dirty="0">
                <a:solidFill>
                  <a:srgbClr val="1C4584"/>
                </a:solidFill>
              </a:rPr>
              <a:t>MONITOR</a:t>
            </a:r>
          </a:p>
        </p:txBody>
      </p:sp>
      <p:sp>
        <p:nvSpPr>
          <p:cNvPr id="8" name="TextBox 7">
            <a:extLst>
              <a:ext uri="{FF2B5EF4-FFF2-40B4-BE49-F238E27FC236}">
                <a16:creationId xmlns:a16="http://schemas.microsoft.com/office/drawing/2014/main" id="{C6072E12-47D7-4D05-9455-16E883D1BE08}"/>
              </a:ext>
            </a:extLst>
          </p:cNvPr>
          <p:cNvSpPr txBox="1"/>
          <p:nvPr/>
        </p:nvSpPr>
        <p:spPr>
          <a:xfrm>
            <a:off x="4404311" y="1925507"/>
            <a:ext cx="6528731" cy="3754874"/>
          </a:xfrm>
          <a:prstGeom prst="rect">
            <a:avLst/>
          </a:prstGeom>
          <a:noFill/>
        </p:spPr>
        <p:txBody>
          <a:bodyPr wrap="square" rtlCol="0">
            <a:spAutoFit/>
          </a:bodyPr>
          <a:lstStyle/>
          <a:p>
            <a:r>
              <a:rPr lang="en-US" sz="2400" b="1" dirty="0">
                <a:solidFill>
                  <a:srgbClr val="1C4584"/>
                </a:solidFill>
                <a:latin typeface="Montserrat" panose="02000505000000020004" pitchFamily="2" charset="77"/>
              </a:rPr>
              <a:t>Covers Trending State Legislative Topics</a:t>
            </a:r>
            <a:endParaRPr lang="en-US" sz="1600" b="1" dirty="0">
              <a:solidFill>
                <a:srgbClr val="1C4584"/>
              </a:solidFill>
              <a:latin typeface="Montserrat" panose="02000505000000020004" pitchFamily="2" charset="77"/>
            </a:endParaRPr>
          </a:p>
          <a:p>
            <a:r>
              <a:rPr lang="en-US" sz="1600" b="1" dirty="0">
                <a:solidFill>
                  <a:srgbClr val="1C4584"/>
                </a:solidFill>
                <a:latin typeface="Montserrat" panose="02000505000000020004" pitchFamily="2" charset="77"/>
              </a:rPr>
              <a:t> </a:t>
            </a:r>
          </a:p>
          <a:p>
            <a:pPr marL="800080" lvl="1" indent="-342891">
              <a:buFont typeface="Wingdings" panose="05000000000000000000" pitchFamily="2" charset="2"/>
              <a:buChar char="§"/>
            </a:pPr>
            <a:r>
              <a:rPr lang="en-US" dirty="0">
                <a:solidFill>
                  <a:srgbClr val="1C4584"/>
                </a:solidFill>
              </a:rPr>
              <a:t>Affordable Housing, Inclusionary Zoning, Association Health Plans, Blockchain, Closings, Government Assistance Programs, Paid Leave, Insurance, Environment/Energy/Green Initiatives, Land Use and Growth Management, Housing Supply, Home Buyer Programs, Tax Deductions, HOAs, Landlord/Tenant, Service Animals, Rent Control, Net Neutrality, Notaries, Opportunity Zones, Preemption, Licensing, Inspections, Education, Rental Restrictions, Short-Term Rentals, Disclosures, Smart Technology, Property Taxes/Other Taxation, Mortgage Recordation Fees</a:t>
            </a:r>
          </a:p>
        </p:txBody>
      </p:sp>
      <p:pic>
        <p:nvPicPr>
          <p:cNvPr id="9" name="Picture 2" descr="Week calendar, thursday page | Premium Photo">
            <a:extLst>
              <a:ext uri="{FF2B5EF4-FFF2-40B4-BE49-F238E27FC236}">
                <a16:creationId xmlns:a16="http://schemas.microsoft.com/office/drawing/2014/main" id="{A512681C-6033-438F-AE9C-908ED701A05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78115" y1="37624" x2="78115" y2="37624"/>
                        <a14:foregroundMark x1="79872" y1="53890" x2="79872" y2="53890"/>
                        <a14:foregroundMark x1="79553" y1="59972" x2="79553" y2="59972"/>
                        <a14:foregroundMark x1="77796" y1="48232" x2="77796" y2="48232"/>
                      </a14:backgroundRemoval>
                    </a14:imgEffect>
                  </a14:imgLayer>
                </a14:imgProps>
              </a:ext>
              <a:ext uri="{28A0092B-C50C-407E-A947-70E740481C1C}">
                <a14:useLocalDpi xmlns:a14="http://schemas.microsoft.com/office/drawing/2010/main" val="0"/>
              </a:ext>
            </a:extLst>
          </a:blip>
          <a:srcRect/>
          <a:stretch>
            <a:fillRect/>
          </a:stretch>
        </p:blipFill>
        <p:spPr bwMode="auto">
          <a:xfrm>
            <a:off x="4199757" y="408539"/>
            <a:ext cx="1291875" cy="14590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E5556B9-65E4-437C-8E9E-497C382E0AAF}"/>
              </a:ext>
            </a:extLst>
          </p:cNvPr>
          <p:cNvSpPr/>
          <p:nvPr/>
        </p:nvSpPr>
        <p:spPr>
          <a:xfrm>
            <a:off x="5415573" y="769800"/>
            <a:ext cx="3468485" cy="830997"/>
          </a:xfrm>
          <a:prstGeom prst="rect">
            <a:avLst/>
          </a:prstGeom>
        </p:spPr>
        <p:txBody>
          <a:bodyPr wrap="square">
            <a:spAutoFit/>
          </a:bodyPr>
          <a:lstStyle/>
          <a:p>
            <a:r>
              <a:rPr lang="en-US" sz="2400" b="1" i="1" dirty="0">
                <a:solidFill>
                  <a:srgbClr val="1C4584"/>
                </a:solidFill>
              </a:rPr>
              <a:t>Released on Thursdays weekly</a:t>
            </a:r>
          </a:p>
        </p:txBody>
      </p:sp>
      <p:sp>
        <p:nvSpPr>
          <p:cNvPr id="11" name="Rectangle 10">
            <a:extLst>
              <a:ext uri="{FF2B5EF4-FFF2-40B4-BE49-F238E27FC236}">
                <a16:creationId xmlns:a16="http://schemas.microsoft.com/office/drawing/2014/main" id="{92534F76-6ACC-40E0-8B9A-F96BD4294352}"/>
              </a:ext>
            </a:extLst>
          </p:cNvPr>
          <p:cNvSpPr/>
          <p:nvPr/>
        </p:nvSpPr>
        <p:spPr>
          <a:xfrm>
            <a:off x="4050570" y="5788068"/>
            <a:ext cx="5856952" cy="707886"/>
          </a:xfrm>
          <a:prstGeom prst="rect">
            <a:avLst/>
          </a:prstGeom>
        </p:spPr>
        <p:txBody>
          <a:bodyPr wrap="square">
            <a:spAutoFit/>
          </a:bodyPr>
          <a:lstStyle/>
          <a:p>
            <a:r>
              <a:rPr lang="en-US" sz="2000" b="1" dirty="0">
                <a:solidFill>
                  <a:srgbClr val="026CB6"/>
                </a:solidFill>
                <a:hlinkClick r:id="rId4">
                  <a:extLst>
                    <a:ext uri="{A12FA001-AC4F-418D-AE19-62706E023703}">
                      <ahyp:hlinkClr xmlns:ahyp="http://schemas.microsoft.com/office/drawing/2018/hyperlinkcolor" val="tx"/>
                    </a:ext>
                  </a:extLst>
                </a:hlinkClick>
              </a:rPr>
              <a:t>realtorparty.realtor/state-local-issues/resources/</a:t>
            </a:r>
          </a:p>
          <a:p>
            <a:r>
              <a:rPr lang="en-US" sz="2000" b="1" dirty="0">
                <a:solidFill>
                  <a:srgbClr val="026CB6"/>
                </a:solidFill>
                <a:hlinkClick r:id="rId4">
                  <a:extLst>
                    <a:ext uri="{A12FA001-AC4F-418D-AE19-62706E023703}">
                      <ahyp:hlinkClr xmlns:ahyp="http://schemas.microsoft.com/office/drawing/2018/hyperlinkcolor" val="tx"/>
                    </a:ext>
                  </a:extLst>
                </a:hlinkClick>
              </a:rPr>
              <a:t>state-legislative-monitor</a:t>
            </a:r>
            <a:endParaRPr lang="en-US" sz="2000" b="1" dirty="0">
              <a:solidFill>
                <a:srgbClr val="026CB6"/>
              </a:solidFill>
            </a:endParaRPr>
          </a:p>
        </p:txBody>
      </p:sp>
      <p:pic>
        <p:nvPicPr>
          <p:cNvPr id="3" name="Picture 2">
            <a:extLst>
              <a:ext uri="{FF2B5EF4-FFF2-40B4-BE49-F238E27FC236}">
                <a16:creationId xmlns:a16="http://schemas.microsoft.com/office/drawing/2014/main" id="{7F4F78A4-C11D-41D5-9AE5-B58BB78C9BB4}"/>
              </a:ext>
            </a:extLst>
          </p:cNvPr>
          <p:cNvPicPr>
            <a:picLocks noChangeAspect="1"/>
          </p:cNvPicPr>
          <p:nvPr/>
        </p:nvPicPr>
        <p:blipFill>
          <a:blip r:embed="rId5"/>
          <a:stretch>
            <a:fillRect/>
          </a:stretch>
        </p:blipFill>
        <p:spPr>
          <a:xfrm rot="471387">
            <a:off x="642093" y="1653554"/>
            <a:ext cx="2719832" cy="355089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A585D3B-5401-46E6-8331-915C09DE56ED}"/>
              </a:ext>
            </a:extLst>
          </p:cNvPr>
          <p:cNvPicPr>
            <a:picLocks noChangeAspect="1"/>
          </p:cNvPicPr>
          <p:nvPr/>
        </p:nvPicPr>
        <p:blipFill>
          <a:blip r:embed="rId6"/>
          <a:stretch>
            <a:fillRect/>
          </a:stretch>
        </p:blipFill>
        <p:spPr>
          <a:xfrm rot="20818469">
            <a:off x="1875362" y="2824230"/>
            <a:ext cx="2391675" cy="3087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4536247"/>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52A34C-8EB3-4C96-841A-0B9A92F5CEB5}"/>
              </a:ext>
            </a:extLst>
          </p:cNvPr>
          <p:cNvPicPr>
            <a:picLocks noChangeAspect="1"/>
          </p:cNvPicPr>
          <p:nvPr/>
        </p:nvPicPr>
        <p:blipFill>
          <a:blip r:embed="rId2"/>
          <a:stretch>
            <a:fillRect/>
          </a:stretch>
        </p:blipFill>
        <p:spPr>
          <a:xfrm rot="20977972">
            <a:off x="6094588" y="1002565"/>
            <a:ext cx="3547928" cy="2097192"/>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47F54A1C-1F5B-4C69-9532-57E07CB56B9D}"/>
              </a:ext>
            </a:extLst>
          </p:cNvPr>
          <p:cNvPicPr>
            <a:picLocks noChangeAspect="1"/>
          </p:cNvPicPr>
          <p:nvPr/>
        </p:nvPicPr>
        <p:blipFill>
          <a:blip r:embed="rId3"/>
          <a:stretch>
            <a:fillRect/>
          </a:stretch>
        </p:blipFill>
        <p:spPr>
          <a:xfrm rot="338871">
            <a:off x="7110820" y="2579573"/>
            <a:ext cx="3553544" cy="3874509"/>
          </a:xfrm>
          <a:prstGeom prst="rect">
            <a:avLst/>
          </a:prstGeom>
          <a:ln>
            <a:noFill/>
          </a:ln>
          <a:effectLst>
            <a:outerShdw blurRad="190500" algn="tl" rotWithShape="0">
              <a:srgbClr val="000000">
                <a:alpha val="70000"/>
              </a:srgbClr>
            </a:outerShdw>
          </a:effectLst>
        </p:spPr>
      </p:pic>
      <p:sp>
        <p:nvSpPr>
          <p:cNvPr id="4" name="Explosion: 14 Points 3">
            <a:extLst>
              <a:ext uri="{FF2B5EF4-FFF2-40B4-BE49-F238E27FC236}">
                <a16:creationId xmlns:a16="http://schemas.microsoft.com/office/drawing/2014/main" id="{D5BB90E2-6EA7-4D11-9C59-DD00A0F449C6}"/>
              </a:ext>
            </a:extLst>
          </p:cNvPr>
          <p:cNvSpPr/>
          <p:nvPr/>
        </p:nvSpPr>
        <p:spPr>
          <a:xfrm rot="849787">
            <a:off x="909058" y="2728112"/>
            <a:ext cx="5031761" cy="3771143"/>
          </a:xfrm>
          <a:prstGeom prst="irregularSeal2">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1BAFAEE-031B-457A-8D3E-85E9A095A2AD}"/>
              </a:ext>
            </a:extLst>
          </p:cNvPr>
          <p:cNvSpPr txBox="1"/>
          <p:nvPr/>
        </p:nvSpPr>
        <p:spPr>
          <a:xfrm>
            <a:off x="2783697" y="3834017"/>
            <a:ext cx="2055120" cy="1446550"/>
          </a:xfrm>
          <a:prstGeom prst="rect">
            <a:avLst/>
          </a:prstGeom>
          <a:noFill/>
        </p:spPr>
        <p:txBody>
          <a:bodyPr wrap="square" rtlCol="0">
            <a:spAutoFit/>
          </a:bodyPr>
          <a:lstStyle/>
          <a:p>
            <a:pPr algn="ctr"/>
            <a:r>
              <a:rPr lang="en-US" sz="2400" dirty="0">
                <a:latin typeface="Montserrat" panose="00000500000000000000"/>
              </a:rPr>
              <a:t>Text </a:t>
            </a:r>
          </a:p>
          <a:p>
            <a:pPr algn="ctr"/>
            <a:r>
              <a:rPr lang="en-US" sz="3200" b="1" dirty="0">
                <a:latin typeface="Montserrat" panose="00000500000000000000"/>
              </a:rPr>
              <a:t>EVICTIONS</a:t>
            </a:r>
          </a:p>
          <a:p>
            <a:pPr algn="ctr"/>
            <a:r>
              <a:rPr lang="en-US" sz="2400" dirty="0">
                <a:latin typeface="Montserrat" panose="00000500000000000000"/>
              </a:rPr>
              <a:t>to </a:t>
            </a:r>
            <a:r>
              <a:rPr lang="en-US" sz="3200" b="1" dirty="0">
                <a:latin typeface="Montserrat" panose="00000500000000000000"/>
              </a:rPr>
              <a:t>30644</a:t>
            </a:r>
            <a:endParaRPr lang="en-US" sz="2400" b="1" dirty="0">
              <a:latin typeface="Montserrat" panose="00000500000000000000"/>
            </a:endParaRPr>
          </a:p>
        </p:txBody>
      </p:sp>
      <p:pic>
        <p:nvPicPr>
          <p:cNvPr id="6" name="Graphic 5" descr="Smart Phone">
            <a:extLst>
              <a:ext uri="{FF2B5EF4-FFF2-40B4-BE49-F238E27FC236}">
                <a16:creationId xmlns:a16="http://schemas.microsoft.com/office/drawing/2014/main" id="{39A5718E-F760-467B-BA9E-9B17F2807F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9566" y="4009588"/>
            <a:ext cx="1270979" cy="1270979"/>
          </a:xfrm>
          <a:prstGeom prst="rect">
            <a:avLst/>
          </a:prstGeom>
        </p:spPr>
      </p:pic>
      <p:sp>
        <p:nvSpPr>
          <p:cNvPr id="7" name="Google Shape;73;p15">
            <a:extLst>
              <a:ext uri="{FF2B5EF4-FFF2-40B4-BE49-F238E27FC236}">
                <a16:creationId xmlns:a16="http://schemas.microsoft.com/office/drawing/2014/main" id="{5EF44905-03D4-4955-AAAE-627BE40A1779}"/>
              </a:ext>
            </a:extLst>
          </p:cNvPr>
          <p:cNvSpPr txBox="1"/>
          <p:nvPr/>
        </p:nvSpPr>
        <p:spPr>
          <a:xfrm>
            <a:off x="494966" y="238464"/>
            <a:ext cx="8160147" cy="80102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r>
              <a:rPr lang="en-US" sz="2800" b="1" dirty="0">
                <a:solidFill>
                  <a:srgbClr val="0D2237"/>
                </a:solidFill>
                <a:latin typeface="Montserrat"/>
                <a:ea typeface="Montserrat"/>
                <a:cs typeface="Montserrat"/>
                <a:sym typeface="Montserrat"/>
              </a:rPr>
              <a:t>OTHER NAR RESOURCES TO SUPPORT STATE &amp; LOCAL REALTOR® ASSOCIATIONS</a:t>
            </a:r>
            <a:endParaRPr sz="2800" b="1" i="0" u="none" strike="noStrike" cap="none" dirty="0">
              <a:solidFill>
                <a:srgbClr val="0D2237"/>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3600" b="1" i="0" u="none" strike="noStrike" cap="none" dirty="0">
              <a:solidFill>
                <a:srgbClr val="026CB6"/>
              </a:solidFill>
              <a:latin typeface="Montserrat"/>
              <a:ea typeface="Montserrat"/>
              <a:cs typeface="Montserrat"/>
              <a:sym typeface="Montserrat"/>
            </a:endParaRPr>
          </a:p>
        </p:txBody>
      </p:sp>
      <p:sp>
        <p:nvSpPr>
          <p:cNvPr id="10" name="TextBox 9">
            <a:extLst>
              <a:ext uri="{FF2B5EF4-FFF2-40B4-BE49-F238E27FC236}">
                <a16:creationId xmlns:a16="http://schemas.microsoft.com/office/drawing/2014/main" id="{08DB7E2A-314D-448F-B019-9CDBA035AE78}"/>
              </a:ext>
            </a:extLst>
          </p:cNvPr>
          <p:cNvSpPr txBox="1"/>
          <p:nvPr/>
        </p:nvSpPr>
        <p:spPr>
          <a:xfrm>
            <a:off x="494967" y="1282081"/>
            <a:ext cx="5286681" cy="1477328"/>
          </a:xfrm>
          <a:prstGeom prst="rect">
            <a:avLst/>
          </a:prstGeom>
          <a:noFill/>
        </p:spPr>
        <p:txBody>
          <a:bodyPr wrap="square" rtlCol="0">
            <a:spAutoFit/>
          </a:bodyPr>
          <a:lstStyle/>
          <a:p>
            <a:r>
              <a:rPr lang="en-US" dirty="0"/>
              <a:t>As dialogue shifts to greater focus on the state and local governments, REALTOR® Associations can utilize NAR advocacy programs like </a:t>
            </a:r>
            <a:r>
              <a:rPr lang="en-US" b="1" dirty="0">
                <a:solidFill>
                  <a:srgbClr val="006CB7"/>
                </a:solidFill>
              </a:rPr>
              <a:t>Issues Mobilization </a:t>
            </a:r>
            <a:r>
              <a:rPr lang="en-US" dirty="0">
                <a:solidFill>
                  <a:srgbClr val="0D2237"/>
                </a:solidFill>
              </a:rPr>
              <a:t>to map out campaign strategies and NAR’s Call for Action platform, </a:t>
            </a:r>
            <a:r>
              <a:rPr lang="en-US" b="1" dirty="0">
                <a:solidFill>
                  <a:srgbClr val="006CB7"/>
                </a:solidFill>
              </a:rPr>
              <a:t>Advocacy Everywhere</a:t>
            </a:r>
            <a:r>
              <a:rPr lang="en-US" dirty="0"/>
              <a:t>.</a:t>
            </a:r>
          </a:p>
        </p:txBody>
      </p:sp>
    </p:spTree>
    <p:extLst>
      <p:ext uri="{BB962C8B-B14F-4D97-AF65-F5344CB8AC3E}">
        <p14:creationId xmlns:p14="http://schemas.microsoft.com/office/powerpoint/2010/main" val="3903190303"/>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D6119D-90D8-4658-9192-CD20882A1A79}"/>
              </a:ext>
            </a:extLst>
          </p:cNvPr>
          <p:cNvPicPr>
            <a:picLocks noChangeAspect="1"/>
          </p:cNvPicPr>
          <p:nvPr/>
        </p:nvPicPr>
        <p:blipFill>
          <a:blip r:embed="rId2"/>
          <a:stretch>
            <a:fillRect/>
          </a:stretch>
        </p:blipFill>
        <p:spPr>
          <a:xfrm rot="21161414">
            <a:off x="7617390" y="2646609"/>
            <a:ext cx="3097194" cy="253213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FF6413DA-DF0C-4FC7-BF13-0A0853BC1833}"/>
              </a:ext>
            </a:extLst>
          </p:cNvPr>
          <p:cNvPicPr>
            <a:picLocks noChangeAspect="1"/>
          </p:cNvPicPr>
          <p:nvPr/>
        </p:nvPicPr>
        <p:blipFill>
          <a:blip r:embed="rId3"/>
          <a:stretch>
            <a:fillRect/>
          </a:stretch>
        </p:blipFill>
        <p:spPr>
          <a:xfrm rot="623073">
            <a:off x="484464" y="2512569"/>
            <a:ext cx="3087037" cy="2626096"/>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9F43C48-CF78-416E-AAC5-A9DBA7BF9415}"/>
              </a:ext>
            </a:extLst>
          </p:cNvPr>
          <p:cNvPicPr>
            <a:picLocks noChangeAspect="1"/>
          </p:cNvPicPr>
          <p:nvPr/>
        </p:nvPicPr>
        <p:blipFill>
          <a:blip r:embed="rId4"/>
          <a:stretch>
            <a:fillRect/>
          </a:stretch>
        </p:blipFill>
        <p:spPr>
          <a:xfrm rot="21105999">
            <a:off x="3928728" y="2272762"/>
            <a:ext cx="2893112" cy="269290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01CF078-CC6A-4DE6-933C-7F86A4321647}"/>
              </a:ext>
            </a:extLst>
          </p:cNvPr>
          <p:cNvPicPr>
            <a:picLocks noChangeAspect="1"/>
          </p:cNvPicPr>
          <p:nvPr/>
        </p:nvPicPr>
        <p:blipFill>
          <a:blip r:embed="rId5"/>
          <a:stretch>
            <a:fillRect/>
          </a:stretch>
        </p:blipFill>
        <p:spPr>
          <a:xfrm rot="21096334">
            <a:off x="1053895" y="3944297"/>
            <a:ext cx="2769871" cy="243289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6FAED9F-2934-4358-A765-2EEC556705BE}"/>
              </a:ext>
            </a:extLst>
          </p:cNvPr>
          <p:cNvPicPr>
            <a:picLocks noChangeAspect="1"/>
          </p:cNvPicPr>
          <p:nvPr/>
        </p:nvPicPr>
        <p:blipFill>
          <a:blip r:embed="rId6"/>
          <a:stretch>
            <a:fillRect/>
          </a:stretch>
        </p:blipFill>
        <p:spPr>
          <a:xfrm rot="282715">
            <a:off x="4955362" y="3660508"/>
            <a:ext cx="3206288" cy="282102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EA1A38B-A9DD-45EC-BE52-279D1B1A827B}"/>
              </a:ext>
            </a:extLst>
          </p:cNvPr>
          <p:cNvPicPr>
            <a:picLocks noChangeAspect="1"/>
          </p:cNvPicPr>
          <p:nvPr/>
        </p:nvPicPr>
        <p:blipFill>
          <a:blip r:embed="rId7">
            <a:duotone>
              <a:prstClr val="black"/>
              <a:schemeClr val="accent5">
                <a:tint val="45000"/>
                <a:satMod val="400000"/>
              </a:schemeClr>
            </a:duotone>
            <a:extLst>
              <a:ext uri="{BEBA8EAE-BF5A-486C-A8C5-ECC9F3942E4B}">
                <a14:imgProps xmlns:a14="http://schemas.microsoft.com/office/drawing/2010/main">
                  <a14:imgLayer r:embed="rId8">
                    <a14:imgEffect>
                      <a14:backgroundRemoval t="10000" b="90000" l="9026" r="95012">
                        <a14:foregroundMark x1="10451" y1="16923" x2="10451" y2="16923"/>
                        <a14:foregroundMark x1="95012" y1="68462" x2="95012" y2="68462"/>
                        <a14:foregroundMark x1="9026" y1="24615" x2="9026" y2="24615"/>
                      </a14:backgroundRemoval>
                    </a14:imgEffect>
                  </a14:imgLayer>
                </a14:imgProps>
              </a:ext>
            </a:extLst>
          </a:blip>
          <a:stretch>
            <a:fillRect/>
          </a:stretch>
        </p:blipFill>
        <p:spPr>
          <a:xfrm>
            <a:off x="6716391" y="493334"/>
            <a:ext cx="2870532" cy="886387"/>
          </a:xfrm>
          <a:prstGeom prst="rect">
            <a:avLst/>
          </a:prstGeom>
        </p:spPr>
      </p:pic>
      <p:pic>
        <p:nvPicPr>
          <p:cNvPr id="15" name="Picture 14">
            <a:extLst>
              <a:ext uri="{FF2B5EF4-FFF2-40B4-BE49-F238E27FC236}">
                <a16:creationId xmlns:a16="http://schemas.microsoft.com/office/drawing/2014/main" id="{EF7BC0E9-9043-4021-82B4-B51134837BDE}"/>
              </a:ext>
            </a:extLst>
          </p:cNvPr>
          <p:cNvPicPr>
            <a:picLocks noChangeAspect="1"/>
          </p:cNvPicPr>
          <p:nvPr/>
        </p:nvPicPr>
        <p:blipFill>
          <a:blip r:embed="rId9">
            <a:duotone>
              <a:prstClr val="black"/>
              <a:schemeClr val="accent5">
                <a:tint val="45000"/>
                <a:satMod val="400000"/>
              </a:schemeClr>
            </a:duotone>
            <a:extLst>
              <a:ext uri="{BEBA8EAE-BF5A-486C-A8C5-ECC9F3942E4B}">
                <a14:imgProps xmlns:a14="http://schemas.microsoft.com/office/drawing/2010/main">
                  <a14:imgLayer r:embed="rId10">
                    <a14:imgEffect>
                      <a14:backgroundRemoval t="9220" b="89362" l="5556" r="96465">
                        <a14:foregroundMark x1="14646" y1="16312" x2="14646" y2="16312"/>
                        <a14:foregroundMark x1="8586" y1="19149" x2="8586" y2="19149"/>
                        <a14:foregroundMark x1="6313" y1="19149" x2="6313" y2="19149"/>
                        <a14:foregroundMark x1="5808" y1="80851" x2="5808" y2="80851"/>
                        <a14:foregroundMark x1="92424" y1="75887" x2="92424" y2="75887"/>
                        <a14:foregroundMark x1="96465" y1="66667" x2="96465" y2="66667"/>
                      </a14:backgroundRemoval>
                    </a14:imgEffect>
                  </a14:imgLayer>
                </a14:imgProps>
              </a:ext>
            </a:extLst>
          </a:blip>
          <a:stretch>
            <a:fillRect/>
          </a:stretch>
        </p:blipFill>
        <p:spPr>
          <a:xfrm>
            <a:off x="6917884" y="1492507"/>
            <a:ext cx="2643423" cy="941219"/>
          </a:xfrm>
          <a:prstGeom prst="rect">
            <a:avLst/>
          </a:prstGeom>
        </p:spPr>
      </p:pic>
      <p:pic>
        <p:nvPicPr>
          <p:cNvPr id="17" name="Picture 16">
            <a:extLst>
              <a:ext uri="{FF2B5EF4-FFF2-40B4-BE49-F238E27FC236}">
                <a16:creationId xmlns:a16="http://schemas.microsoft.com/office/drawing/2014/main" id="{5AE7FD1F-C9AD-4EBD-8B29-0D2D35B2C3C6}"/>
              </a:ext>
            </a:extLst>
          </p:cNvPr>
          <p:cNvPicPr>
            <a:picLocks noChangeAspect="1"/>
          </p:cNvPicPr>
          <p:nvPr/>
        </p:nvPicPr>
        <p:blipFill>
          <a:blip r:embed="rId11"/>
          <a:stretch>
            <a:fillRect/>
          </a:stretch>
        </p:blipFill>
        <p:spPr>
          <a:xfrm>
            <a:off x="9561307" y="117949"/>
            <a:ext cx="2271761" cy="2271761"/>
          </a:xfrm>
          <a:prstGeom prst="rect">
            <a:avLst/>
          </a:prstGeom>
        </p:spPr>
      </p:pic>
      <p:sp>
        <p:nvSpPr>
          <p:cNvPr id="18" name="Rectangle 17">
            <a:extLst>
              <a:ext uri="{FF2B5EF4-FFF2-40B4-BE49-F238E27FC236}">
                <a16:creationId xmlns:a16="http://schemas.microsoft.com/office/drawing/2014/main" id="{A1EADF8B-1B4F-4470-B3A5-36F0D7A35F9A}"/>
              </a:ext>
            </a:extLst>
          </p:cNvPr>
          <p:cNvSpPr/>
          <p:nvPr/>
        </p:nvSpPr>
        <p:spPr>
          <a:xfrm>
            <a:off x="620391" y="684386"/>
            <a:ext cx="6096000" cy="1200329"/>
          </a:xfrm>
          <a:prstGeom prst="rect">
            <a:avLst/>
          </a:prstGeom>
        </p:spPr>
        <p:txBody>
          <a:bodyPr>
            <a:spAutoFit/>
          </a:bodyPr>
          <a:lstStyle/>
          <a:p>
            <a:pPr lvl="0">
              <a:buClr>
                <a:srgbClr val="000000"/>
              </a:buClr>
            </a:pPr>
            <a:r>
              <a:rPr lang="en-US" sz="3600" b="1" dirty="0">
                <a:solidFill>
                  <a:srgbClr val="0D2237"/>
                </a:solidFill>
                <a:latin typeface="Montserrat"/>
                <a:ea typeface="Montserrat"/>
                <a:cs typeface="Montserrat"/>
                <a:sym typeface="Montserrat"/>
              </a:rPr>
              <a:t>Like every policy issue, REALTOR® engagement is key!</a:t>
            </a:r>
          </a:p>
        </p:txBody>
      </p:sp>
      <p:pic>
        <p:nvPicPr>
          <p:cNvPr id="5" name="Picture 4">
            <a:extLst>
              <a:ext uri="{FF2B5EF4-FFF2-40B4-BE49-F238E27FC236}">
                <a16:creationId xmlns:a16="http://schemas.microsoft.com/office/drawing/2014/main" id="{1F1024A4-C34F-4086-9B00-B7E6ABA928C3}"/>
              </a:ext>
            </a:extLst>
          </p:cNvPr>
          <p:cNvPicPr>
            <a:picLocks noChangeAspect="1"/>
          </p:cNvPicPr>
          <p:nvPr/>
        </p:nvPicPr>
        <p:blipFill>
          <a:blip r:embed="rId12"/>
          <a:stretch>
            <a:fillRect/>
          </a:stretch>
        </p:blipFill>
        <p:spPr>
          <a:xfrm rot="391406">
            <a:off x="8930247" y="3401574"/>
            <a:ext cx="2552114" cy="2656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8933324"/>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62185"/>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264703-4496-4085-8E7A-DADB479943BE}"/>
              </a:ext>
            </a:extLst>
          </p:cNvPr>
          <p:cNvPicPr>
            <a:picLocks noChangeAspect="1"/>
          </p:cNvPicPr>
          <p:nvPr/>
        </p:nvPicPr>
        <p:blipFill>
          <a:blip r:embed="rId2"/>
          <a:stretch>
            <a:fillRect/>
          </a:stretch>
        </p:blipFill>
        <p:spPr>
          <a:xfrm>
            <a:off x="7143750" y="1659754"/>
            <a:ext cx="5048250" cy="4114800"/>
          </a:xfrm>
          <a:prstGeom prst="rect">
            <a:avLst/>
          </a:prstGeom>
        </p:spPr>
      </p:pic>
      <p:sp>
        <p:nvSpPr>
          <p:cNvPr id="4" name="Slide Number Placeholder 3">
            <a:extLst>
              <a:ext uri="{FF2B5EF4-FFF2-40B4-BE49-F238E27FC236}">
                <a16:creationId xmlns:a16="http://schemas.microsoft.com/office/drawing/2014/main" id="{F7071B25-235A-4080-94C2-8F3F5B4F0984}"/>
              </a:ext>
            </a:extLst>
          </p:cNvPr>
          <p:cNvSpPr>
            <a:spLocks noGrp="1"/>
          </p:cNvSpPr>
          <p:nvPr>
            <p:ph type="sldNum" sz="quarter" idx="4294967295"/>
          </p:nvPr>
        </p:nvSpPr>
        <p:spPr>
          <a:xfrm>
            <a:off x="0" y="6356350"/>
            <a:ext cx="388938" cy="365125"/>
          </a:xfrm>
        </p:spPr>
        <p:txBody>
          <a:bodyPr/>
          <a:lstStyle/>
          <a:p>
            <a:fld id="{C3874963-793F-D045-B9DE-BFF4034ACFD8}" type="slidenum">
              <a:rPr lang="en-US" smtClean="0"/>
              <a:pPr/>
              <a:t>2</a:t>
            </a:fld>
            <a:endParaRPr lang="en-US" dirty="0"/>
          </a:p>
        </p:txBody>
      </p:sp>
      <p:sp>
        <p:nvSpPr>
          <p:cNvPr id="6" name="TextBox 5">
            <a:extLst>
              <a:ext uri="{FF2B5EF4-FFF2-40B4-BE49-F238E27FC236}">
                <a16:creationId xmlns:a16="http://schemas.microsoft.com/office/drawing/2014/main" id="{3A28EB31-65DF-4270-ABB9-AB125252D1AB}"/>
              </a:ext>
            </a:extLst>
          </p:cNvPr>
          <p:cNvSpPr txBox="1"/>
          <p:nvPr/>
        </p:nvSpPr>
        <p:spPr>
          <a:xfrm>
            <a:off x="708026" y="560226"/>
            <a:ext cx="11483974" cy="523220"/>
          </a:xfrm>
          <a:prstGeom prst="rect">
            <a:avLst/>
          </a:prstGeom>
          <a:noFill/>
        </p:spPr>
        <p:txBody>
          <a:bodyPr wrap="square" rtlCol="0">
            <a:spAutoFit/>
          </a:bodyPr>
          <a:lstStyle/>
          <a:p>
            <a:r>
              <a:rPr lang="en-US" sz="2800" b="1" dirty="0">
                <a:solidFill>
                  <a:srgbClr val="1C4584"/>
                </a:solidFill>
                <a:latin typeface="Montserrat" panose="00000500000000000000" pitchFamily="2" charset="0"/>
              </a:rPr>
              <a:t>AUGUST 3, 2021 – CDC REIMPOSES EVICTION MORATORIUM </a:t>
            </a:r>
          </a:p>
        </p:txBody>
      </p:sp>
      <p:cxnSp>
        <p:nvCxnSpPr>
          <p:cNvPr id="11" name="Google Shape;341;p48">
            <a:extLst>
              <a:ext uri="{FF2B5EF4-FFF2-40B4-BE49-F238E27FC236}">
                <a16:creationId xmlns:a16="http://schemas.microsoft.com/office/drawing/2014/main" id="{4F0DCF21-D5EF-4299-8F2C-EA88CF07AE10}"/>
              </a:ext>
            </a:extLst>
          </p:cNvPr>
          <p:cNvCxnSpPr>
            <a:cxnSpLocks/>
          </p:cNvCxnSpPr>
          <p:nvPr/>
        </p:nvCxnSpPr>
        <p:spPr>
          <a:xfrm>
            <a:off x="815734" y="1083446"/>
            <a:ext cx="11080991" cy="0"/>
          </a:xfrm>
          <a:prstGeom prst="straightConnector1">
            <a:avLst/>
          </a:prstGeom>
          <a:noFill/>
          <a:ln w="57150" cap="flat" cmpd="sng">
            <a:solidFill>
              <a:srgbClr val="1C4584"/>
            </a:solidFill>
            <a:prstDash val="solid"/>
            <a:round/>
            <a:headEnd type="none" w="sm" len="sm"/>
            <a:tailEnd type="none" w="sm" len="sm"/>
          </a:ln>
        </p:spPr>
      </p:cxnSp>
      <p:sp>
        <p:nvSpPr>
          <p:cNvPr id="3" name="TextBox 2">
            <a:extLst>
              <a:ext uri="{FF2B5EF4-FFF2-40B4-BE49-F238E27FC236}">
                <a16:creationId xmlns:a16="http://schemas.microsoft.com/office/drawing/2014/main" id="{31785365-D636-4412-A2B6-C32FC686014A}"/>
              </a:ext>
            </a:extLst>
          </p:cNvPr>
          <p:cNvSpPr txBox="1"/>
          <p:nvPr/>
        </p:nvSpPr>
        <p:spPr>
          <a:xfrm>
            <a:off x="815736" y="1225689"/>
            <a:ext cx="6432790" cy="714041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Effective August 3, 2021, through October 3, 2021, for areas of the country with “h</a:t>
            </a:r>
            <a:r>
              <a:rPr lang="en-US" sz="1600" dirty="0">
                <a:effectLst/>
                <a:latin typeface="Montserrat" panose="00000500000000000000" pitchFamily="2" charset="0"/>
                <a:ea typeface="Times New Roman" panose="02020603050405020304" pitchFamily="18" charset="0"/>
              </a:rPr>
              <a:t>eightened levels of community transmission.”</a:t>
            </a:r>
          </a:p>
          <a:p>
            <a:pPr lvl="1"/>
            <a:endParaRPr lang="en-US" sz="1600" dirty="0">
              <a:effectLst/>
              <a:latin typeface="Montserrat" panose="00000500000000000000" pitchFamily="2"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rPr>
              <a:t>The moratorium is based on the level of COVID infection in a given county </a:t>
            </a:r>
            <a:r>
              <a:rPr lang="en-US" sz="1600" u="sng" dirty="0">
                <a:solidFill>
                  <a:srgbClr val="D96328"/>
                </a:solidFill>
                <a:effectLst/>
                <a:latin typeface="Montserrat" panose="00000500000000000000" pitchFamily="2" charset="0"/>
                <a:ea typeface="Calibri" panose="020F0502020204030204" pitchFamily="34" charset="0"/>
                <a:hlinkClick r:id="rId3"/>
              </a:rPr>
              <a:t>as tracked by the CDC</a:t>
            </a:r>
            <a:r>
              <a:rPr lang="en-US" sz="1600" dirty="0">
                <a:solidFill>
                  <a:srgbClr val="4D4D4D"/>
                </a:solidFill>
                <a:effectLst/>
                <a:latin typeface="Montserrat" panose="00000500000000000000" pitchFamily="2" charset="0"/>
                <a:ea typeface="Calibri" panose="020F0502020204030204" pitchFamily="34" charset="0"/>
              </a:rPr>
              <a:t>. </a:t>
            </a:r>
          </a:p>
          <a:p>
            <a:pPr marL="742950" lvl="1"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rPr>
              <a:t>Moratorium can only be lifted if an area no longer experiences substantial or high (orange or red) rates of transmission for two weeks</a:t>
            </a:r>
            <a:r>
              <a:rPr lang="en-US" sz="1600" dirty="0">
                <a:latin typeface="Montserrat" panose="00000500000000000000" pitchFamily="2" charset="0"/>
                <a:ea typeface="Calibri" panose="020F0502020204030204" pitchFamily="34" charset="0"/>
              </a:rPr>
              <a:t>. </a:t>
            </a:r>
            <a:endParaRPr lang="en-US" sz="1600" dirty="0">
              <a:effectLst/>
              <a:latin typeface="Montserrat" panose="00000500000000000000" pitchFamily="2" charset="0"/>
              <a:ea typeface="Calibri" panose="020F0502020204030204" pitchFamily="34" charset="0"/>
            </a:endParaRPr>
          </a:p>
          <a:p>
            <a:pPr marL="742950" lvl="1" indent="-285750">
              <a:buFont typeface="Arial" panose="020B0604020202020204" pitchFamily="34" charset="0"/>
              <a:buChar char="•"/>
            </a:pPr>
            <a:r>
              <a:rPr lang="en-US" sz="1600" dirty="0">
                <a:latin typeface="Montserrat" panose="00000500000000000000" pitchFamily="2" charset="0"/>
                <a:ea typeface="Calibri" panose="020F0502020204030204" pitchFamily="34" charset="0"/>
              </a:rPr>
              <a:t>Moratorium </a:t>
            </a:r>
            <a:r>
              <a:rPr lang="en-US" sz="1600" dirty="0">
                <a:effectLst/>
                <a:latin typeface="Montserrat" panose="00000500000000000000" pitchFamily="2" charset="0"/>
                <a:ea typeface="Calibri" panose="020F0502020204030204" pitchFamily="34" charset="0"/>
              </a:rPr>
              <a:t>can be reinstated if an area returns to a high-risk designation</a:t>
            </a:r>
            <a:r>
              <a:rPr lang="en-US" sz="1600" dirty="0">
                <a:solidFill>
                  <a:srgbClr val="4D4D4D"/>
                </a:solidFill>
                <a:effectLst/>
                <a:latin typeface="Montserrat" panose="00000500000000000000" pitchFamily="2" charset="0"/>
                <a:ea typeface="Calibri" panose="020F0502020204030204" pitchFamily="34" charset="0"/>
              </a:rPr>
              <a:t>.</a:t>
            </a:r>
          </a:p>
          <a:p>
            <a:pPr marL="742950" lvl="1" indent="-285750">
              <a:buFont typeface="Arial" panose="020B0604020202020204" pitchFamily="34" charset="0"/>
              <a:buChar char="•"/>
            </a:pPr>
            <a:endParaRPr lang="en-US" sz="1600" dirty="0">
              <a:solidFill>
                <a:srgbClr val="4D4D4D"/>
              </a:solidFill>
              <a:latin typeface="Montserrat" panose="00000500000000000000" pitchFamily="2" charset="0"/>
              <a:ea typeface="Calibri" panose="020F0502020204030204" pitchFamily="34" charset="0"/>
            </a:endParaRPr>
          </a:p>
          <a:p>
            <a:pPr marL="285750" indent="-285750">
              <a:buFont typeface="Arial" panose="020B0604020202020204" pitchFamily="34" charset="0"/>
              <a:buChar char="•"/>
            </a:pPr>
            <a:r>
              <a:rPr lang="en-US" sz="1600" dirty="0">
                <a:latin typeface="Montserrat" panose="00000500000000000000" pitchFamily="2" charset="0"/>
                <a:ea typeface="Calibri" panose="020F0502020204030204" pitchFamily="34" charset="0"/>
              </a:rPr>
              <a:t>The order is not retroactive and does not replace stricter moratoriums already in place by state and locals. </a:t>
            </a:r>
          </a:p>
          <a:p>
            <a:pPr marL="742950" lvl="1" indent="-285750">
              <a:buFont typeface="Arial" panose="020B0604020202020204" pitchFamily="34" charset="0"/>
              <a:buChar char="•"/>
            </a:pPr>
            <a:r>
              <a:rPr lang="en-US" sz="1600" dirty="0">
                <a:latin typeface="Montserrat" panose="00000500000000000000" pitchFamily="2" charset="0"/>
              </a:rPr>
              <a:t>Each state/locality has different judicial eviction procedures in place and many may not be impacted by the expiration of the order on July 31st or the new order effective August 3rd. </a:t>
            </a:r>
          </a:p>
          <a:p>
            <a:pPr marL="285750" indent="-285750">
              <a:buFont typeface="Arial" panose="020B0604020202020204" pitchFamily="34" charset="0"/>
              <a:buChar char="•"/>
            </a:pPr>
            <a:endParaRPr lang="en-US" sz="1600" dirty="0">
              <a:latin typeface="Montserrat" panose="00000500000000000000" pitchFamily="2" charset="0"/>
              <a:ea typeface="Calibri" panose="020F0502020204030204" pitchFamily="34" charset="0"/>
            </a:endParaRPr>
          </a:p>
          <a:p>
            <a:pPr marL="285750" indent="-285750">
              <a:buFont typeface="Arial" panose="020B0604020202020204" pitchFamily="34" charset="0"/>
              <a:buChar char="•"/>
            </a:pPr>
            <a:r>
              <a:rPr lang="en-US" sz="1600" dirty="0">
                <a:latin typeface="Montserrat" panose="00000500000000000000" pitchFamily="2" charset="0"/>
                <a:ea typeface="Calibri" panose="020F0502020204030204" pitchFamily="34" charset="0"/>
              </a:rPr>
              <a:t>While set to expire on Oct. 3, the order “is subject to further extension, modification, or recission, based on public health circumstances.”</a:t>
            </a:r>
          </a:p>
          <a:p>
            <a:pPr marL="285750" indent="-285750">
              <a:buFont typeface="Arial" panose="020B0604020202020204" pitchFamily="34" charset="0"/>
              <a:buChar char="•"/>
            </a:pPr>
            <a:endParaRPr lang="en-US" dirty="0">
              <a:latin typeface="Montserrat" panose="00000500000000000000" pitchFamily="2" charset="0"/>
              <a:ea typeface="Calibri" panose="020F0502020204030204" pitchFamily="34" charset="0"/>
            </a:endParaRPr>
          </a:p>
          <a:p>
            <a:pPr marL="742950" lvl="1" indent="-285750">
              <a:buFont typeface="Arial" panose="020B0604020202020204" pitchFamily="34" charset="0"/>
              <a:buChar char="•"/>
            </a:pPr>
            <a:endParaRPr lang="en-US" dirty="0">
              <a:effectLst/>
              <a:latin typeface="Montserrat" panose="00000500000000000000" pitchFamily="2" charset="0"/>
              <a:ea typeface="Calibri" panose="020F0502020204030204" pitchFamily="34" charset="0"/>
            </a:endParaRPr>
          </a:p>
          <a:p>
            <a:endParaRPr lang="en-US" sz="1800" dirty="0">
              <a:solidFill>
                <a:srgbClr val="000000"/>
              </a:solidFill>
              <a:effectLst/>
              <a:latin typeface="Montserrat" panose="00000500000000000000" pitchFamily="2" charset="0"/>
              <a:ea typeface="Times New Roman" panose="02020603050405020304" pitchFamily="18" charset="0"/>
            </a:endParaRPr>
          </a:p>
          <a:p>
            <a:pPr marL="742950" lvl="1" indent="-285750">
              <a:buFont typeface="Arial" panose="020B0604020202020204" pitchFamily="34" charset="0"/>
              <a:buChar char="•"/>
            </a:pPr>
            <a:endParaRPr lang="en-US" dirty="0">
              <a:solidFill>
                <a:srgbClr val="000000"/>
              </a:solidFill>
              <a:latin typeface="Arial" panose="020B0604020202020204" pitchFamily="34" charset="0"/>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578277370"/>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071B25-235A-4080-94C2-8F3F5B4F0984}"/>
              </a:ext>
            </a:extLst>
          </p:cNvPr>
          <p:cNvSpPr>
            <a:spLocks noGrp="1"/>
          </p:cNvSpPr>
          <p:nvPr>
            <p:ph type="sldNum" sz="quarter" idx="4294967295"/>
          </p:nvPr>
        </p:nvSpPr>
        <p:spPr>
          <a:xfrm>
            <a:off x="0" y="6356350"/>
            <a:ext cx="388938" cy="365125"/>
          </a:xfrm>
        </p:spPr>
        <p:txBody>
          <a:bodyPr/>
          <a:lstStyle/>
          <a:p>
            <a:fld id="{C3874963-793F-D045-B9DE-BFF4034ACFD8}" type="slidenum">
              <a:rPr lang="en-US" smtClean="0"/>
              <a:pPr/>
              <a:t>3</a:t>
            </a:fld>
            <a:endParaRPr lang="en-US" dirty="0"/>
          </a:p>
        </p:txBody>
      </p:sp>
      <p:sp>
        <p:nvSpPr>
          <p:cNvPr id="6" name="TextBox 5">
            <a:extLst>
              <a:ext uri="{FF2B5EF4-FFF2-40B4-BE49-F238E27FC236}">
                <a16:creationId xmlns:a16="http://schemas.microsoft.com/office/drawing/2014/main" id="{3A28EB31-65DF-4270-ABB9-AB125252D1AB}"/>
              </a:ext>
            </a:extLst>
          </p:cNvPr>
          <p:cNvSpPr txBox="1"/>
          <p:nvPr/>
        </p:nvSpPr>
        <p:spPr>
          <a:xfrm>
            <a:off x="708026" y="560226"/>
            <a:ext cx="6931023" cy="523220"/>
          </a:xfrm>
          <a:prstGeom prst="rect">
            <a:avLst/>
          </a:prstGeom>
          <a:noFill/>
        </p:spPr>
        <p:txBody>
          <a:bodyPr wrap="square" rtlCol="0">
            <a:spAutoFit/>
          </a:bodyPr>
          <a:lstStyle/>
          <a:p>
            <a:r>
              <a:rPr lang="en-US" sz="2800" b="1" dirty="0">
                <a:solidFill>
                  <a:srgbClr val="1C4584"/>
                </a:solidFill>
              </a:rPr>
              <a:t>CDC EVICTION MORATORIUM HISTORY</a:t>
            </a:r>
          </a:p>
        </p:txBody>
      </p:sp>
      <p:cxnSp>
        <p:nvCxnSpPr>
          <p:cNvPr id="11" name="Google Shape;341;p48">
            <a:extLst>
              <a:ext uri="{FF2B5EF4-FFF2-40B4-BE49-F238E27FC236}">
                <a16:creationId xmlns:a16="http://schemas.microsoft.com/office/drawing/2014/main" id="{4F0DCF21-D5EF-4299-8F2C-EA88CF07AE10}"/>
              </a:ext>
            </a:extLst>
          </p:cNvPr>
          <p:cNvCxnSpPr>
            <a:cxnSpLocks/>
          </p:cNvCxnSpPr>
          <p:nvPr/>
        </p:nvCxnSpPr>
        <p:spPr>
          <a:xfrm>
            <a:off x="815734" y="1083446"/>
            <a:ext cx="5775566" cy="0"/>
          </a:xfrm>
          <a:prstGeom prst="straightConnector1">
            <a:avLst/>
          </a:prstGeom>
          <a:noFill/>
          <a:ln w="57150" cap="flat" cmpd="sng">
            <a:solidFill>
              <a:srgbClr val="1C4584"/>
            </a:solidFill>
            <a:prstDash val="solid"/>
            <a:round/>
            <a:headEnd type="none" w="sm" len="sm"/>
            <a:tailEnd type="none" w="sm" len="sm"/>
          </a:ln>
        </p:spPr>
      </p:cxnSp>
      <p:graphicFrame>
        <p:nvGraphicFramePr>
          <p:cNvPr id="12" name="Diagram 11">
            <a:extLst>
              <a:ext uri="{FF2B5EF4-FFF2-40B4-BE49-F238E27FC236}">
                <a16:creationId xmlns:a16="http://schemas.microsoft.com/office/drawing/2014/main" id="{80C2456A-1908-4CD5-95C0-81284AC29463}"/>
              </a:ext>
            </a:extLst>
          </p:cNvPr>
          <p:cNvGraphicFramePr/>
          <p:nvPr>
            <p:extLst>
              <p:ext uri="{D42A27DB-BD31-4B8C-83A1-F6EECF244321}">
                <p14:modId xmlns:p14="http://schemas.microsoft.com/office/powerpoint/2010/main" val="3093970219"/>
              </p:ext>
            </p:extLst>
          </p:nvPr>
        </p:nvGraphicFramePr>
        <p:xfrm>
          <a:off x="388939" y="1277318"/>
          <a:ext cx="11069636" cy="445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Right 1">
            <a:extLst>
              <a:ext uri="{FF2B5EF4-FFF2-40B4-BE49-F238E27FC236}">
                <a16:creationId xmlns:a16="http://schemas.microsoft.com/office/drawing/2014/main" id="{BB0A57F8-EBBF-423F-8CC9-D6ABC95054D9}"/>
              </a:ext>
            </a:extLst>
          </p:cNvPr>
          <p:cNvSpPr/>
          <p:nvPr/>
        </p:nvSpPr>
        <p:spPr>
          <a:xfrm>
            <a:off x="2883018" y="4340444"/>
            <a:ext cx="8296712" cy="124023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ghtning Bolt 12">
            <a:extLst>
              <a:ext uri="{FF2B5EF4-FFF2-40B4-BE49-F238E27FC236}">
                <a16:creationId xmlns:a16="http://schemas.microsoft.com/office/drawing/2014/main" id="{F5614CCC-029E-469A-A0F0-63EE675E9C63}"/>
              </a:ext>
            </a:extLst>
          </p:cNvPr>
          <p:cNvSpPr/>
          <p:nvPr/>
        </p:nvSpPr>
        <p:spPr>
          <a:xfrm rot="1539140">
            <a:off x="8531313" y="796391"/>
            <a:ext cx="2168968" cy="361680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E2444E-AB50-4232-BD3C-4BD155746CBA}"/>
              </a:ext>
            </a:extLst>
          </p:cNvPr>
          <p:cNvSpPr txBox="1"/>
          <p:nvPr/>
        </p:nvSpPr>
        <p:spPr>
          <a:xfrm rot="20073628">
            <a:off x="9236597" y="953263"/>
            <a:ext cx="1143000" cy="954107"/>
          </a:xfrm>
          <a:prstGeom prst="rect">
            <a:avLst/>
          </a:prstGeom>
          <a:noFill/>
        </p:spPr>
        <p:txBody>
          <a:bodyPr wrap="square" rtlCol="0">
            <a:spAutoFit/>
          </a:bodyPr>
          <a:lstStyle/>
          <a:p>
            <a:r>
              <a:rPr lang="en-US" sz="1400" b="1" dirty="0">
                <a:latin typeface="Montserrat" panose="00000500000000000000" pitchFamily="2" charset="0"/>
              </a:rPr>
              <a:t>SCOTUS RULING: </a:t>
            </a:r>
            <a:r>
              <a:rPr lang="en-US" sz="1400" dirty="0">
                <a:latin typeface="Montserrat" panose="00000500000000000000" pitchFamily="2" charset="0"/>
              </a:rPr>
              <a:t>June 29, 2021</a:t>
            </a:r>
          </a:p>
        </p:txBody>
      </p:sp>
      <p:sp>
        <p:nvSpPr>
          <p:cNvPr id="3" name="TextBox 2">
            <a:extLst>
              <a:ext uri="{FF2B5EF4-FFF2-40B4-BE49-F238E27FC236}">
                <a16:creationId xmlns:a16="http://schemas.microsoft.com/office/drawing/2014/main" id="{143BC49C-D304-40D8-A22D-EA510E9BBB37}"/>
              </a:ext>
            </a:extLst>
          </p:cNvPr>
          <p:cNvSpPr txBox="1"/>
          <p:nvPr/>
        </p:nvSpPr>
        <p:spPr>
          <a:xfrm>
            <a:off x="2827090" y="4662607"/>
            <a:ext cx="7919836" cy="584775"/>
          </a:xfrm>
          <a:prstGeom prst="rect">
            <a:avLst/>
          </a:prstGeom>
          <a:noFill/>
        </p:spPr>
        <p:txBody>
          <a:bodyPr wrap="square" rtlCol="0">
            <a:spAutoFit/>
          </a:bodyPr>
          <a:lstStyle/>
          <a:p>
            <a:r>
              <a:rPr lang="en-US" sz="1600" b="1" dirty="0">
                <a:latin typeface="Montserrat" panose="00000500000000000000" pitchFamily="2" charset="0"/>
              </a:rPr>
              <a:t>Ongoing Litigation: </a:t>
            </a:r>
            <a:r>
              <a:rPr lang="en-US" sz="1600" dirty="0">
                <a:latin typeface="Montserrat" panose="00000500000000000000" pitchFamily="2" charset="0"/>
              </a:rPr>
              <a:t>May 5, 2021 – D.C. District Court decision in favor of plaintiffs; DOJ appealed to D.C. Circuit, motion still pending.  </a:t>
            </a:r>
          </a:p>
        </p:txBody>
      </p:sp>
      <p:sp>
        <p:nvSpPr>
          <p:cNvPr id="5" name="TextBox 4">
            <a:extLst>
              <a:ext uri="{FF2B5EF4-FFF2-40B4-BE49-F238E27FC236}">
                <a16:creationId xmlns:a16="http://schemas.microsoft.com/office/drawing/2014/main" id="{85A64125-3057-446B-8080-BF39FBA3AB65}"/>
              </a:ext>
            </a:extLst>
          </p:cNvPr>
          <p:cNvSpPr txBox="1"/>
          <p:nvPr/>
        </p:nvSpPr>
        <p:spPr>
          <a:xfrm>
            <a:off x="2883018" y="5733374"/>
            <a:ext cx="7113863" cy="461665"/>
          </a:xfrm>
          <a:prstGeom prst="rect">
            <a:avLst/>
          </a:prstGeom>
          <a:noFill/>
        </p:spPr>
        <p:txBody>
          <a:bodyPr wrap="square" rtlCol="0">
            <a:spAutoFit/>
          </a:bodyPr>
          <a:lstStyle/>
          <a:p>
            <a:r>
              <a:rPr lang="en-US" sz="1200" b="0" i="0" dirty="0">
                <a:effectLst/>
                <a:latin typeface="Montserrat" panose="00000500000000000000" pitchFamily="2" charset="0"/>
              </a:rPr>
              <a:t>Alabama Association of REALTORS®, Georgia Association of REALTORS®, et al. v. HHS, et al. (U.S. Dist. Ct. D.C., Case No. 1:20-cv-03377-DLF, filed November 20, 2020).</a:t>
            </a:r>
            <a:endParaRPr lang="en-US" sz="1200" dirty="0">
              <a:latin typeface="Montserrat" panose="00000500000000000000" pitchFamily="2" charset="0"/>
            </a:endParaRPr>
          </a:p>
        </p:txBody>
      </p:sp>
    </p:spTree>
    <p:extLst>
      <p:ext uri="{BB962C8B-B14F-4D97-AF65-F5344CB8AC3E}">
        <p14:creationId xmlns:p14="http://schemas.microsoft.com/office/powerpoint/2010/main" val="4134288674"/>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071B25-235A-4080-94C2-8F3F5B4F0984}"/>
              </a:ext>
            </a:extLst>
          </p:cNvPr>
          <p:cNvSpPr>
            <a:spLocks noGrp="1"/>
          </p:cNvSpPr>
          <p:nvPr>
            <p:ph type="sldNum" sz="quarter" idx="4294967295"/>
          </p:nvPr>
        </p:nvSpPr>
        <p:spPr>
          <a:xfrm>
            <a:off x="0" y="6356350"/>
            <a:ext cx="388938" cy="365125"/>
          </a:xfrm>
        </p:spPr>
        <p:txBody>
          <a:bodyPr/>
          <a:lstStyle/>
          <a:p>
            <a:fld id="{C3874963-793F-D045-B9DE-BFF4034ACFD8}" type="slidenum">
              <a:rPr lang="en-US" smtClean="0"/>
              <a:pPr/>
              <a:t>4</a:t>
            </a:fld>
            <a:endParaRPr lang="en-US" dirty="0"/>
          </a:p>
        </p:txBody>
      </p:sp>
      <p:sp>
        <p:nvSpPr>
          <p:cNvPr id="6" name="TextBox 5">
            <a:extLst>
              <a:ext uri="{FF2B5EF4-FFF2-40B4-BE49-F238E27FC236}">
                <a16:creationId xmlns:a16="http://schemas.microsoft.com/office/drawing/2014/main" id="{3A28EB31-65DF-4270-ABB9-AB125252D1AB}"/>
              </a:ext>
            </a:extLst>
          </p:cNvPr>
          <p:cNvSpPr txBox="1"/>
          <p:nvPr/>
        </p:nvSpPr>
        <p:spPr>
          <a:xfrm>
            <a:off x="708026" y="560226"/>
            <a:ext cx="10112373" cy="523220"/>
          </a:xfrm>
          <a:prstGeom prst="rect">
            <a:avLst/>
          </a:prstGeom>
          <a:noFill/>
        </p:spPr>
        <p:txBody>
          <a:bodyPr wrap="square" rtlCol="0">
            <a:spAutoFit/>
          </a:bodyPr>
          <a:lstStyle/>
          <a:p>
            <a:r>
              <a:rPr lang="en-US" sz="2800" b="1" dirty="0">
                <a:solidFill>
                  <a:srgbClr val="1C4584"/>
                </a:solidFill>
              </a:rPr>
              <a:t>LITIGATION OPTIONS UNDER CONSIDERATION</a:t>
            </a:r>
          </a:p>
        </p:txBody>
      </p:sp>
      <p:cxnSp>
        <p:nvCxnSpPr>
          <p:cNvPr id="11" name="Google Shape;341;p48">
            <a:extLst>
              <a:ext uri="{FF2B5EF4-FFF2-40B4-BE49-F238E27FC236}">
                <a16:creationId xmlns:a16="http://schemas.microsoft.com/office/drawing/2014/main" id="{4F0DCF21-D5EF-4299-8F2C-EA88CF07AE10}"/>
              </a:ext>
            </a:extLst>
          </p:cNvPr>
          <p:cNvCxnSpPr>
            <a:cxnSpLocks/>
          </p:cNvCxnSpPr>
          <p:nvPr/>
        </p:nvCxnSpPr>
        <p:spPr>
          <a:xfrm>
            <a:off x="815734" y="1083446"/>
            <a:ext cx="9118841" cy="0"/>
          </a:xfrm>
          <a:prstGeom prst="straightConnector1">
            <a:avLst/>
          </a:prstGeom>
          <a:noFill/>
          <a:ln w="57150" cap="flat" cmpd="sng">
            <a:solidFill>
              <a:srgbClr val="1C4584"/>
            </a:solidFill>
            <a:prstDash val="solid"/>
            <a:round/>
            <a:headEnd type="none" w="sm" len="sm"/>
            <a:tailEnd type="none" w="sm" len="sm"/>
          </a:ln>
        </p:spPr>
      </p:cxnSp>
      <p:sp>
        <p:nvSpPr>
          <p:cNvPr id="3" name="TextBox 2">
            <a:extLst>
              <a:ext uri="{FF2B5EF4-FFF2-40B4-BE49-F238E27FC236}">
                <a16:creationId xmlns:a16="http://schemas.microsoft.com/office/drawing/2014/main" id="{31785365-D636-4412-A2B6-C32FC686014A}"/>
              </a:ext>
            </a:extLst>
          </p:cNvPr>
          <p:cNvSpPr txBox="1"/>
          <p:nvPr/>
        </p:nvSpPr>
        <p:spPr>
          <a:xfrm>
            <a:off x="815736" y="1225689"/>
            <a:ext cx="8613490" cy="4247317"/>
          </a:xfrm>
          <a:prstGeom prst="rect">
            <a:avLst/>
          </a:prstGeom>
          <a:noFill/>
        </p:spPr>
        <p:txBody>
          <a:bodyPr wrap="square" rtlCol="0">
            <a:spAutoFit/>
          </a:bodyPr>
          <a:lstStyle/>
          <a:p>
            <a:pPr marL="0" marR="0">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b="1" dirty="0">
                <a:effectLst/>
                <a:latin typeface="Montserrat" panose="00000500000000000000" pitchFamily="2" charset="0"/>
                <a:ea typeface="Calibri" panose="020F0502020204030204" pitchFamily="34" charset="0"/>
              </a:rPr>
              <a:t>Why not the Supreme Court? </a:t>
            </a:r>
          </a:p>
          <a:p>
            <a:pPr marL="342900" marR="0" lvl="0" indent="-342900">
              <a:spcBef>
                <a:spcPts val="0"/>
              </a:spcBef>
              <a:spcAft>
                <a:spcPts val="0"/>
              </a:spcAft>
              <a:buFont typeface="Symbol" panose="05050102010706020507" pitchFamily="18" charset="2"/>
              <a:buChar char=""/>
            </a:pPr>
            <a:r>
              <a:rPr lang="en-US" dirty="0">
                <a:effectLst/>
                <a:latin typeface="Montserrat" panose="00000500000000000000" pitchFamily="2" charset="0"/>
                <a:ea typeface="Times New Roman" panose="02020603050405020304" pitchFamily="18" charset="0"/>
              </a:rPr>
              <a:t>The time to seek reconsideration has expired, thus the Court requires plaintiffs to first seek relief in the lower courts. </a:t>
            </a:r>
            <a:endParaRPr lang="en-US" dirty="0">
              <a:effectLst/>
              <a:latin typeface="Montserrat" panose="00000500000000000000" pitchFamily="2" charset="0"/>
              <a:ea typeface="Calibri" panose="020F0502020204030204" pitchFamily="34" charset="0"/>
            </a:endParaRPr>
          </a:p>
          <a:p>
            <a:endParaRPr lang="en-US" dirty="0">
              <a:solidFill>
                <a:srgbClr val="000000"/>
              </a:solidFill>
              <a:effectLst/>
              <a:latin typeface="Montserrat" panose="00000500000000000000" pitchFamily="2" charset="0"/>
              <a:ea typeface="Times New Roman" panose="02020603050405020304" pitchFamily="18" charset="0"/>
            </a:endParaRPr>
          </a:p>
          <a:p>
            <a:pPr marL="0" marR="0">
              <a:spcBef>
                <a:spcPts val="0"/>
              </a:spcBef>
              <a:spcAft>
                <a:spcPts val="0"/>
              </a:spcAft>
            </a:pPr>
            <a:r>
              <a:rPr lang="en-US" b="1" dirty="0">
                <a:effectLst/>
                <a:latin typeface="Montserrat" panose="00000500000000000000" pitchFamily="2" charset="0"/>
                <a:ea typeface="Calibri" panose="020F0502020204030204" pitchFamily="34" charset="0"/>
              </a:rPr>
              <a:t>Why the district court? </a:t>
            </a:r>
          </a:p>
          <a:p>
            <a:pPr marL="342900" marR="0" lvl="0" indent="-342900">
              <a:spcBef>
                <a:spcPts val="0"/>
              </a:spcBef>
              <a:spcAft>
                <a:spcPts val="0"/>
              </a:spcAft>
              <a:buFont typeface="Symbol" panose="05050102010706020507" pitchFamily="18" charset="2"/>
              <a:buChar char=""/>
            </a:pPr>
            <a:r>
              <a:rPr lang="en-US" dirty="0">
                <a:effectLst/>
                <a:latin typeface="Montserrat" panose="00000500000000000000" pitchFamily="2" charset="0"/>
                <a:ea typeface="Times New Roman" panose="02020603050405020304" pitchFamily="18" charset="0"/>
              </a:rPr>
              <a:t>Judge Friedrich still has jurisdiction to enforce her judgment, even though the case is on appeal.  </a:t>
            </a:r>
            <a:endParaRPr lang="en-US" dirty="0">
              <a:effectLst/>
              <a:latin typeface="Montserrat" panose="00000500000000000000" pitchFamily="2" charset="0"/>
              <a:ea typeface="Calibri" panose="020F0502020204030204" pitchFamily="34" charset="0"/>
            </a:endParaRPr>
          </a:p>
          <a:p>
            <a:pPr marL="742950" lvl="1" indent="-285750">
              <a:buFont typeface="Arial" panose="020B0604020202020204" pitchFamily="34" charset="0"/>
              <a:buChar char="•"/>
            </a:pPr>
            <a:endParaRPr lang="en-US" dirty="0">
              <a:solidFill>
                <a:srgbClr val="000000"/>
              </a:solidFill>
              <a:latin typeface="Montserrat" panose="00000500000000000000" pitchFamily="2" charset="0"/>
            </a:endParaRPr>
          </a:p>
          <a:p>
            <a:pPr marL="0" marR="0">
              <a:spcBef>
                <a:spcPts val="0"/>
              </a:spcBef>
              <a:spcAft>
                <a:spcPts val="0"/>
              </a:spcAft>
            </a:pPr>
            <a:r>
              <a:rPr lang="en-US" b="1" dirty="0">
                <a:effectLst/>
                <a:latin typeface="Montserrat" panose="00000500000000000000" pitchFamily="2" charset="0"/>
                <a:ea typeface="Calibri" panose="020F0502020204030204" pitchFamily="34" charset="0"/>
              </a:rPr>
              <a:t>What about a class action suit for damages?  </a:t>
            </a:r>
          </a:p>
          <a:p>
            <a:pPr marL="342900" marR="0" lvl="0" indent="-342900">
              <a:spcBef>
                <a:spcPts val="0"/>
              </a:spcBef>
              <a:spcAft>
                <a:spcPts val="0"/>
              </a:spcAft>
              <a:buFont typeface="Symbol" panose="05050102010706020507" pitchFamily="18" charset="2"/>
              <a:buChar char=""/>
            </a:pPr>
            <a:r>
              <a:rPr lang="en-US" dirty="0">
                <a:effectLst/>
                <a:latin typeface="Montserrat" panose="00000500000000000000" pitchFamily="2" charset="0"/>
                <a:ea typeface="Calibri" panose="020F0502020204030204" pitchFamily="34" charset="0"/>
              </a:rPr>
              <a:t>NAR is considering all legal options and no decisions have been made at this time. </a:t>
            </a:r>
          </a:p>
          <a:p>
            <a:pPr marL="600075" marR="0" indent="-228600">
              <a:spcBef>
                <a:spcPts val="0"/>
              </a:spcBef>
              <a:spcAft>
                <a:spcPts val="0"/>
              </a:spcAft>
            </a:pPr>
            <a:endParaRPr lang="en-US" dirty="0">
              <a:solidFill>
                <a:srgbClr val="FF0000"/>
              </a:solidFill>
              <a:latin typeface="Arial" panose="020B0604020202020204" pitchFamily="34" charset="0"/>
              <a:ea typeface="Calibri" panose="020F0502020204030204" pitchFamily="34" charset="0"/>
            </a:endParaRPr>
          </a:p>
          <a:p>
            <a:pPr marL="600075" marR="0" indent="-228600">
              <a:spcBef>
                <a:spcPts val="0"/>
              </a:spcBef>
              <a:spcAft>
                <a:spcPts val="0"/>
              </a:spcAft>
            </a:pPr>
            <a:r>
              <a:rPr lang="en-US" sz="1800" dirty="0">
                <a:solidFill>
                  <a:srgbClr val="212121"/>
                </a:solidFill>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endParaRPr lang="en-US" dirty="0"/>
          </a:p>
        </p:txBody>
      </p:sp>
      <p:pic>
        <p:nvPicPr>
          <p:cNvPr id="1026" name="Picture 2" descr="Scales of Justice Illustration of the scales of justice symbolizing the measure of a case's support and opposition in a court of law. scales of justice stock illustrations">
            <a:extLst>
              <a:ext uri="{FF2B5EF4-FFF2-40B4-BE49-F238E27FC236}">
                <a16:creationId xmlns:a16="http://schemas.microsoft.com/office/drawing/2014/main" id="{6FE4B78A-2B9F-4557-B3C8-3968B8571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097" y="1758081"/>
            <a:ext cx="1893029" cy="168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860513"/>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071B25-235A-4080-94C2-8F3F5B4F0984}"/>
              </a:ext>
            </a:extLst>
          </p:cNvPr>
          <p:cNvSpPr>
            <a:spLocks noGrp="1"/>
          </p:cNvSpPr>
          <p:nvPr>
            <p:ph type="sldNum" sz="quarter" idx="4294967295"/>
          </p:nvPr>
        </p:nvSpPr>
        <p:spPr>
          <a:xfrm>
            <a:off x="0" y="6356350"/>
            <a:ext cx="388938" cy="365125"/>
          </a:xfrm>
        </p:spPr>
        <p:txBody>
          <a:bodyPr/>
          <a:lstStyle/>
          <a:p>
            <a:fld id="{C3874963-793F-D045-B9DE-BFF4034ACFD8}" type="slidenum">
              <a:rPr lang="en-US" smtClean="0"/>
              <a:pPr/>
              <a:t>5</a:t>
            </a:fld>
            <a:endParaRPr lang="en-US" dirty="0"/>
          </a:p>
        </p:txBody>
      </p:sp>
      <p:sp>
        <p:nvSpPr>
          <p:cNvPr id="6" name="TextBox 5">
            <a:extLst>
              <a:ext uri="{FF2B5EF4-FFF2-40B4-BE49-F238E27FC236}">
                <a16:creationId xmlns:a16="http://schemas.microsoft.com/office/drawing/2014/main" id="{3A28EB31-65DF-4270-ABB9-AB125252D1AB}"/>
              </a:ext>
            </a:extLst>
          </p:cNvPr>
          <p:cNvSpPr txBox="1"/>
          <p:nvPr/>
        </p:nvSpPr>
        <p:spPr>
          <a:xfrm>
            <a:off x="708026" y="560226"/>
            <a:ext cx="10112373" cy="523220"/>
          </a:xfrm>
          <a:prstGeom prst="rect">
            <a:avLst/>
          </a:prstGeom>
          <a:noFill/>
        </p:spPr>
        <p:txBody>
          <a:bodyPr wrap="square" rtlCol="0">
            <a:spAutoFit/>
          </a:bodyPr>
          <a:lstStyle/>
          <a:p>
            <a:r>
              <a:rPr lang="en-US" sz="2800" b="1" dirty="0">
                <a:solidFill>
                  <a:srgbClr val="1C4584"/>
                </a:solidFill>
              </a:rPr>
              <a:t>OTHER ADMINISTRATIVE/CONGRESSIONAL ACTIONS</a:t>
            </a:r>
          </a:p>
        </p:txBody>
      </p:sp>
      <p:cxnSp>
        <p:nvCxnSpPr>
          <p:cNvPr id="11" name="Google Shape;341;p48">
            <a:extLst>
              <a:ext uri="{FF2B5EF4-FFF2-40B4-BE49-F238E27FC236}">
                <a16:creationId xmlns:a16="http://schemas.microsoft.com/office/drawing/2014/main" id="{4F0DCF21-D5EF-4299-8F2C-EA88CF07AE10}"/>
              </a:ext>
            </a:extLst>
          </p:cNvPr>
          <p:cNvCxnSpPr>
            <a:cxnSpLocks/>
          </p:cNvCxnSpPr>
          <p:nvPr/>
        </p:nvCxnSpPr>
        <p:spPr>
          <a:xfrm>
            <a:off x="815734" y="1083446"/>
            <a:ext cx="9118841" cy="0"/>
          </a:xfrm>
          <a:prstGeom prst="straightConnector1">
            <a:avLst/>
          </a:prstGeom>
          <a:noFill/>
          <a:ln w="57150" cap="flat" cmpd="sng">
            <a:solidFill>
              <a:srgbClr val="1C4584"/>
            </a:solidFill>
            <a:prstDash val="solid"/>
            <a:round/>
            <a:headEnd type="none" w="sm" len="sm"/>
            <a:tailEnd type="none" w="sm" len="sm"/>
          </a:ln>
        </p:spPr>
      </p:cxnSp>
      <p:sp>
        <p:nvSpPr>
          <p:cNvPr id="3" name="TextBox 2">
            <a:extLst>
              <a:ext uri="{FF2B5EF4-FFF2-40B4-BE49-F238E27FC236}">
                <a16:creationId xmlns:a16="http://schemas.microsoft.com/office/drawing/2014/main" id="{31785365-D636-4412-A2B6-C32FC686014A}"/>
              </a:ext>
            </a:extLst>
          </p:cNvPr>
          <p:cNvSpPr txBox="1"/>
          <p:nvPr/>
        </p:nvSpPr>
        <p:spPr>
          <a:xfrm>
            <a:off x="708027" y="1101120"/>
            <a:ext cx="10566778" cy="6873677"/>
          </a:xfrm>
          <a:prstGeom prst="rect">
            <a:avLst/>
          </a:prstGeom>
          <a:noFill/>
        </p:spPr>
        <p:txBody>
          <a:bodyPr wrap="square" rtlCol="0">
            <a:spAutoFit/>
          </a:bodyPr>
          <a:lstStyle/>
          <a:p>
            <a:pPr>
              <a:spcAft>
                <a:spcPts val="800"/>
              </a:spcAft>
            </a:pPr>
            <a:r>
              <a:rPr lang="en-US" sz="1100" b="1" dirty="0">
                <a:solidFill>
                  <a:srgbClr val="4472C4"/>
                </a:solidFill>
                <a:effectLst>
                  <a:outerShdw blurRad="38100" dist="38100" dir="2700000" algn="tl">
                    <a:srgbClr val="000000">
                      <a:alpha val="43137"/>
                    </a:srgbClr>
                  </a:outerShdw>
                </a:effectLst>
                <a:latin typeface="Montserrat" panose="00000500000000000000" pitchFamily="2" charset="0"/>
                <a:ea typeface="Times New Roman" panose="02020603050405020304" pitchFamily="18" charset="0"/>
                <a:cs typeface="Times New Roman" panose="02020603050405020304" pitchFamily="18" charset="0"/>
              </a:rPr>
              <a:t>Details for Renters/Housing Providers:</a:t>
            </a:r>
            <a:endParaRPr lang="en-US" sz="1100" dirty="0">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r>
              <a:rPr lang="en-US" sz="1100" b="1" dirty="0">
                <a:effectLst/>
                <a:latin typeface="Montserrat" panose="00000500000000000000" pitchFamily="2" charset="0"/>
                <a:ea typeface="Calibri" panose="020F0502020204030204" pitchFamily="34" charset="0"/>
                <a:cs typeface="Arial" panose="020B0604020202020204" pitchFamily="34" charset="0"/>
              </a:rPr>
              <a:t>On July 30, 2021, the Department of Housing and Urban Development (HUD) released a </a:t>
            </a:r>
            <a:r>
              <a:rPr lang="en-US" sz="1100" b="1" u="sng" dirty="0">
                <a:solidFill>
                  <a:srgbClr val="0563C1"/>
                </a:solidFill>
                <a:effectLst/>
                <a:latin typeface="Montserrat" panose="00000500000000000000" pitchFamily="2" charset="0"/>
                <a:ea typeface="Calibri" panose="020F0502020204030204" pitchFamily="34" charset="0"/>
                <a:cs typeface="Arial" panose="020B0604020202020204" pitchFamily="34" charset="0"/>
                <a:hlinkClick r:id="rId2"/>
              </a:rPr>
              <a:t>notice</a:t>
            </a:r>
            <a:r>
              <a:rPr lang="en-US" sz="1100" b="1" dirty="0">
                <a:effectLst/>
                <a:latin typeface="Montserrat" panose="00000500000000000000" pitchFamily="2" charset="0"/>
                <a:ea typeface="Calibri" panose="020F0502020204030204" pitchFamily="34" charset="0"/>
                <a:cs typeface="Arial" panose="020B0604020202020204" pitchFamily="34" charset="0"/>
              </a:rPr>
              <a:t> outlining multifamily landlords’ obligations under forbearance on HUD-owned or HUD-insured properties.</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1100" dirty="0">
                <a:effectLst/>
                <a:latin typeface="Montserrat" panose="00000500000000000000" pitchFamily="2" charset="0"/>
                <a:ea typeface="Calibri" panose="020F0502020204030204" pitchFamily="34" charset="0"/>
                <a:cs typeface="Arial" panose="020B0604020202020204" pitchFamily="34" charset="0"/>
              </a:rPr>
              <a:t>Under that guidance, if forbearance is taken on that property, the landlord cannot evict a renter for non-payment while the property is in forbearance.  After forbearance, the landlord must provide 30-days’ notice.</a:t>
            </a:r>
          </a:p>
          <a:p>
            <a:pPr marL="342900" marR="0" lvl="0" indent="-342900">
              <a:spcBef>
                <a:spcPts val="0"/>
              </a:spcBef>
              <a:spcAft>
                <a:spcPts val="800"/>
              </a:spcAft>
              <a:buFont typeface="Symbol" panose="05050102010706020507" pitchFamily="18" charset="2"/>
              <a:buChar char=""/>
            </a:pPr>
            <a:r>
              <a:rPr lang="en-US" sz="1100" b="1" dirty="0">
                <a:effectLst/>
                <a:latin typeface="Montserrat" panose="00000500000000000000" pitchFamily="2" charset="0"/>
                <a:ea typeface="Times New Roman" panose="02020603050405020304" pitchFamily="18" charset="0"/>
                <a:cs typeface="Arial" panose="020B0604020202020204" pitchFamily="34" charset="0"/>
              </a:rPr>
              <a:t>On July 30, 2021, the Federal Housing Finance Agency (FHFA) released a </a:t>
            </a:r>
            <a:r>
              <a:rPr lang="en-US" sz="1100" b="1" u="sng" dirty="0">
                <a:solidFill>
                  <a:srgbClr val="0563C1"/>
                </a:solidFill>
                <a:effectLst/>
                <a:latin typeface="Montserrat" panose="00000500000000000000" pitchFamily="2" charset="0"/>
                <a:ea typeface="Times New Roman" panose="02020603050405020304" pitchFamily="18" charset="0"/>
                <a:cs typeface="Arial" panose="020B0604020202020204" pitchFamily="34" charset="0"/>
                <a:hlinkClick r:id="rId3"/>
              </a:rPr>
              <a:t>statement</a:t>
            </a:r>
            <a:r>
              <a:rPr lang="en-US" sz="1100" b="1" dirty="0">
                <a:effectLst/>
                <a:latin typeface="Montserrat" panose="00000500000000000000" pitchFamily="2" charset="0"/>
                <a:ea typeface="Times New Roman" panose="02020603050405020304" pitchFamily="18" charset="0"/>
                <a:cs typeface="Arial" panose="020B0604020202020204" pitchFamily="34" charset="0"/>
              </a:rPr>
              <a:t> encouraging landlords of properties backed by Fannie Mae and Freddie Mac to apply for the Federal Emergency Rental Assistance Program (ERAP) before starting any eviction processes.</a:t>
            </a:r>
            <a:r>
              <a:rPr lang="en-US" sz="1100" dirty="0">
                <a:effectLst/>
                <a:latin typeface="Montserrat" panose="00000500000000000000" pitchFamily="2" charset="0"/>
                <a:ea typeface="Times New Roman" panose="02020603050405020304" pitchFamily="18" charset="0"/>
                <a:cs typeface="Arial" panose="020B0604020202020204" pitchFamily="34" charset="0"/>
              </a:rPr>
              <a:t> </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r>
              <a:rPr lang="en-US" sz="1100" b="1" dirty="0">
                <a:effectLst/>
                <a:latin typeface="Montserrat" panose="00000500000000000000" pitchFamily="2" charset="0"/>
                <a:ea typeface="Times New Roman" panose="02020603050405020304" pitchFamily="18" charset="0"/>
                <a:cs typeface="Arial" panose="020B0604020202020204" pitchFamily="34" charset="0"/>
              </a:rPr>
              <a:t>On July 28, 2021, the FHFA </a:t>
            </a:r>
            <a:r>
              <a:rPr lang="en-US" sz="1100" b="1" u="sng" dirty="0">
                <a:solidFill>
                  <a:srgbClr val="0563C1"/>
                </a:solidFill>
                <a:effectLst/>
                <a:latin typeface="Montserrat" panose="00000500000000000000" pitchFamily="2" charset="0"/>
                <a:ea typeface="Times New Roman" panose="02020603050405020304" pitchFamily="18" charset="0"/>
                <a:cs typeface="Arial" panose="020B0604020202020204" pitchFamily="34" charset="0"/>
                <a:hlinkClick r:id="rId4"/>
              </a:rPr>
              <a:t>announced</a:t>
            </a:r>
            <a:r>
              <a:rPr lang="en-US" sz="1100" b="1" dirty="0">
                <a:effectLst/>
                <a:latin typeface="Montserrat" panose="00000500000000000000" pitchFamily="2" charset="0"/>
                <a:ea typeface="Times New Roman" panose="02020603050405020304" pitchFamily="18" charset="0"/>
                <a:cs typeface="Arial" panose="020B0604020202020204" pitchFamily="34" charset="0"/>
              </a:rPr>
              <a:t> that it would require 30-day notice be given to renters for eviction. This applies to all GSE-backed loans, not just those in forbearance.</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1100" dirty="0">
                <a:effectLst/>
                <a:latin typeface="Montserrat" panose="00000500000000000000" pitchFamily="2" charset="0"/>
                <a:ea typeface="Times New Roman" panose="02020603050405020304" pitchFamily="18" charset="0"/>
                <a:cs typeface="Arial" panose="020B0604020202020204" pitchFamily="34" charset="0"/>
              </a:rPr>
              <a:t>See also </a:t>
            </a:r>
            <a:r>
              <a:rPr lang="en-US" sz="1100" u="sng" dirty="0">
                <a:solidFill>
                  <a:srgbClr val="0563C1"/>
                </a:solidFill>
                <a:effectLst/>
                <a:latin typeface="Montserrat" panose="00000500000000000000" pitchFamily="2" charset="0"/>
                <a:ea typeface="Times New Roman" panose="02020603050405020304" pitchFamily="18" charset="0"/>
                <a:cs typeface="Arial" panose="020B0604020202020204" pitchFamily="34" charset="0"/>
                <a:hlinkClick r:id="rId5"/>
              </a:rPr>
              <a:t>FHFA’s Fact Sheet on Tenant Protections</a:t>
            </a:r>
            <a:r>
              <a:rPr lang="en-US" sz="1100" dirty="0">
                <a:effectLst/>
                <a:latin typeface="Montserrat" panose="00000500000000000000" pitchFamily="2" charset="0"/>
                <a:ea typeface="Times New Roman" panose="02020603050405020304" pitchFamily="18" charset="0"/>
                <a:cs typeface="Arial" panose="020B0604020202020204" pitchFamily="34" charset="0"/>
              </a:rPr>
              <a:t> for GSE-backed rental properties.</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r>
              <a:rPr lang="en-US" sz="1100" b="1" dirty="0">
                <a:effectLst/>
                <a:highlight>
                  <a:srgbClr val="FFFF00"/>
                </a:highlight>
                <a:latin typeface="Montserrat" panose="00000500000000000000" pitchFamily="2" charset="0"/>
                <a:ea typeface="Calibri" panose="020F0502020204030204" pitchFamily="34" charset="0"/>
                <a:cs typeface="Arial" panose="020B0604020202020204" pitchFamily="34" charset="0"/>
              </a:rPr>
              <a:t>On July 28, 2021, the Consumer Financial Protection Bureau (CFPB) released a </a:t>
            </a:r>
            <a:r>
              <a:rPr lang="en-US" sz="1100" b="1" u="sng" dirty="0">
                <a:solidFill>
                  <a:srgbClr val="0563C1"/>
                </a:solidFill>
                <a:effectLst/>
                <a:highlight>
                  <a:srgbClr val="FFFF00"/>
                </a:highlight>
                <a:latin typeface="Montserrat" panose="00000500000000000000" pitchFamily="2" charset="0"/>
                <a:ea typeface="Calibri" panose="020F0502020204030204" pitchFamily="34" charset="0"/>
                <a:cs typeface="Arial" panose="020B0604020202020204" pitchFamily="34" charset="0"/>
                <a:hlinkClick r:id="rId6"/>
              </a:rPr>
              <a:t>new toolkit for tenants and housing providers</a:t>
            </a:r>
            <a:r>
              <a:rPr lang="en-US" sz="1100" b="1" dirty="0">
                <a:effectLst/>
                <a:highlight>
                  <a:srgbClr val="FFFF00"/>
                </a:highlight>
                <a:latin typeface="Montserrat" panose="00000500000000000000" pitchFamily="2" charset="0"/>
                <a:ea typeface="Calibri" panose="020F0502020204030204" pitchFamily="34" charset="0"/>
                <a:cs typeface="Arial" panose="020B0604020202020204" pitchFamily="34" charset="0"/>
              </a:rPr>
              <a:t> to access rental assistance and for organizations to help spread the word on these resources.</a:t>
            </a:r>
            <a:endParaRPr lang="en-US" sz="1100" dirty="0">
              <a:effectLst/>
              <a:highlight>
                <a:srgbClr val="FFFF00"/>
              </a:highlight>
              <a:latin typeface="Montserrat" panose="00000500000000000000" pitchFamily="2"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r>
              <a:rPr lang="en-US" sz="1100" b="1" dirty="0">
                <a:solidFill>
                  <a:srgbClr val="333333"/>
                </a:solidFill>
                <a:effectLst/>
                <a:latin typeface="Montserrat" panose="00000500000000000000" pitchFamily="2" charset="0"/>
                <a:ea typeface="Calibri" panose="020F0502020204030204" pitchFamily="34" charset="0"/>
                <a:cs typeface="Arial" panose="020B0604020202020204" pitchFamily="34" charset="0"/>
              </a:rPr>
              <a:t>Effective May 3, 2021, the CFPB issued an </a:t>
            </a:r>
            <a:r>
              <a:rPr lang="en-US" sz="1100" b="1" u="sng" dirty="0">
                <a:solidFill>
                  <a:srgbClr val="0563C1"/>
                </a:solidFill>
                <a:effectLst/>
                <a:latin typeface="Montserrat" panose="00000500000000000000" pitchFamily="2" charset="0"/>
                <a:ea typeface="Calibri" panose="020F0502020204030204" pitchFamily="34" charset="0"/>
                <a:cs typeface="Arial" panose="020B0604020202020204" pitchFamily="34" charset="0"/>
                <a:hlinkClick r:id="rId7"/>
              </a:rPr>
              <a:t>interim final rule</a:t>
            </a:r>
            <a:r>
              <a:rPr lang="en-US" sz="1100" b="1" dirty="0">
                <a:solidFill>
                  <a:srgbClr val="333333"/>
                </a:solidFill>
                <a:effectLst/>
                <a:latin typeface="Montserrat" panose="00000500000000000000" pitchFamily="2" charset="0"/>
                <a:ea typeface="Calibri" panose="020F0502020204030204" pitchFamily="34" charset="0"/>
                <a:cs typeface="Arial" panose="020B0604020202020204" pitchFamily="34" charset="0"/>
              </a:rPr>
              <a:t> under the </a:t>
            </a:r>
            <a:r>
              <a:rPr lang="en-US" sz="1100" b="1" i="1" dirty="0">
                <a:effectLst/>
                <a:latin typeface="Montserrat" panose="00000500000000000000" pitchFamily="2" charset="0"/>
                <a:ea typeface="Calibri" panose="020F0502020204030204" pitchFamily="34" charset="0"/>
                <a:cs typeface="Arial" panose="020B0604020202020204" pitchFamily="34" charset="0"/>
              </a:rPr>
              <a:t>Fair Debt Collection Practices Act</a:t>
            </a:r>
            <a:r>
              <a:rPr lang="en-US" sz="1100" b="1" dirty="0">
                <a:effectLst/>
                <a:latin typeface="Montserrat" panose="00000500000000000000" pitchFamily="2" charset="0"/>
                <a:ea typeface="Calibri" panose="020F0502020204030204" pitchFamily="34" charset="0"/>
                <a:cs typeface="Arial" panose="020B0604020202020204" pitchFamily="34" charset="0"/>
              </a:rPr>
              <a:t> (FDCPA)</a:t>
            </a:r>
            <a:r>
              <a:rPr lang="en-US" sz="1100" b="1" dirty="0">
                <a:solidFill>
                  <a:srgbClr val="333333"/>
                </a:solidFill>
                <a:effectLst/>
                <a:latin typeface="Montserrat" panose="00000500000000000000" pitchFamily="2" charset="0"/>
                <a:ea typeface="Calibri" panose="020F0502020204030204" pitchFamily="34" charset="0"/>
                <a:cs typeface="Arial" panose="020B0604020202020204" pitchFamily="34" charset="0"/>
              </a:rPr>
              <a:t> that requires debt collectors seeking eviction for nonpayment of rent to provide clear and conspicuous written notice to tenants of their rights under the CDC’s eviction moratorium</a:t>
            </a:r>
            <a:r>
              <a:rPr lang="en-US" sz="1100" dirty="0">
                <a:solidFill>
                  <a:srgbClr val="333333"/>
                </a:solidFill>
                <a:effectLst/>
                <a:latin typeface="Montserrat" panose="00000500000000000000" pitchFamily="2" charset="0"/>
                <a:ea typeface="Calibri" panose="020F0502020204030204" pitchFamily="34" charset="0"/>
                <a:cs typeface="Arial" panose="020B0604020202020204" pitchFamily="34" charset="0"/>
              </a:rPr>
              <a:t>. </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1100" dirty="0">
                <a:solidFill>
                  <a:srgbClr val="333333"/>
                </a:solidFill>
                <a:effectLst/>
                <a:latin typeface="Montserrat" panose="00000500000000000000" pitchFamily="2" charset="0"/>
                <a:ea typeface="Calibri" panose="020F0502020204030204" pitchFamily="34" charset="0"/>
                <a:cs typeface="Arial" panose="020B0604020202020204" pitchFamily="34" charset="0"/>
              </a:rPr>
              <a:t>Servicers must also ensure that several safeguards are met before proceeding with a foreclosure.</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0" marR="0">
              <a:spcBef>
                <a:spcPts val="0"/>
              </a:spcBef>
              <a:spcAft>
                <a:spcPts val="0"/>
              </a:spcAft>
            </a:pPr>
            <a:r>
              <a:rPr lang="en-US" sz="1100" b="1" dirty="0">
                <a:solidFill>
                  <a:srgbClr val="4472C4"/>
                </a:solidFill>
                <a:effectLst>
                  <a:outerShdw blurRad="38100" dist="38100" dir="2700000" algn="tl">
                    <a:srgbClr val="000000">
                      <a:alpha val="43137"/>
                    </a:srgbClr>
                  </a:outerShdw>
                </a:effectLst>
                <a:latin typeface="Montserrat" panose="00000500000000000000" pitchFamily="2" charset="0"/>
                <a:ea typeface="Times New Roman" panose="02020603050405020304" pitchFamily="18" charset="0"/>
                <a:cs typeface="Times New Roman" panose="02020603050405020304" pitchFamily="18" charset="0"/>
              </a:rPr>
              <a:t>Details for Homeowners:</a:t>
            </a:r>
            <a:endParaRPr lang="en-US" sz="1100" dirty="0">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r>
              <a:rPr lang="en-US" sz="1100" b="1" dirty="0">
                <a:effectLst/>
                <a:latin typeface="Montserrat" panose="00000500000000000000" pitchFamily="2" charset="0"/>
                <a:ea typeface="Times New Roman" panose="02020603050405020304" pitchFamily="18" charset="0"/>
                <a:cs typeface="Arial" panose="020B0604020202020204" pitchFamily="34" charset="0"/>
              </a:rPr>
              <a:t>On July 30, 2021, the FHFA </a:t>
            </a:r>
            <a:r>
              <a:rPr lang="en-US" sz="1100" b="1" u="sng" dirty="0">
                <a:solidFill>
                  <a:srgbClr val="0563C1"/>
                </a:solidFill>
                <a:effectLst/>
                <a:latin typeface="Montserrat" panose="00000500000000000000" pitchFamily="2" charset="0"/>
                <a:ea typeface="Times New Roman" panose="02020603050405020304" pitchFamily="18" charset="0"/>
                <a:cs typeface="Arial" panose="020B0604020202020204" pitchFamily="34" charset="0"/>
                <a:hlinkClick r:id="rId8"/>
              </a:rPr>
              <a:t>announced</a:t>
            </a:r>
            <a:r>
              <a:rPr lang="en-US" sz="1100" b="1" dirty="0">
                <a:effectLst/>
                <a:latin typeface="Montserrat" panose="00000500000000000000" pitchFamily="2" charset="0"/>
                <a:ea typeface="Times New Roman" panose="02020603050405020304" pitchFamily="18" charset="0"/>
                <a:cs typeface="Arial" panose="020B0604020202020204" pitchFamily="34" charset="0"/>
              </a:rPr>
              <a:t> that Fannie Mae and Freddie Mac would extend their moratorium on single-family real estate owned (REO) evictions until September 30, 2021.  </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1100" dirty="0">
                <a:effectLst/>
                <a:latin typeface="Montserrat" panose="00000500000000000000" pitchFamily="2" charset="0"/>
                <a:ea typeface="Times New Roman" panose="02020603050405020304" pitchFamily="18" charset="0"/>
                <a:cs typeface="Arial" panose="020B0604020202020204" pitchFamily="34" charset="0"/>
              </a:rPr>
              <a:t>This includes REOs taken by foreclosure or deed-in-lieu of foreclosure.  </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r>
              <a:rPr lang="en-US" sz="1100" b="1" dirty="0">
                <a:effectLst/>
                <a:latin typeface="Montserrat" panose="00000500000000000000" pitchFamily="2" charset="0"/>
                <a:ea typeface="Times New Roman" panose="02020603050405020304" pitchFamily="18" charset="0"/>
                <a:cs typeface="Arial" panose="020B0604020202020204" pitchFamily="34" charset="0"/>
              </a:rPr>
              <a:t>On July 30, 2021, HUD, FHFA, the Department of Agriculture (USDA), and the Department of Veterans Affairs (VA) </a:t>
            </a:r>
            <a:r>
              <a:rPr lang="en-US" sz="1100" b="1" u="sng" dirty="0">
                <a:solidFill>
                  <a:srgbClr val="0563C1"/>
                </a:solidFill>
                <a:effectLst/>
                <a:latin typeface="Montserrat" panose="00000500000000000000" pitchFamily="2" charset="0"/>
                <a:ea typeface="Times New Roman" panose="02020603050405020304" pitchFamily="18" charset="0"/>
                <a:cs typeface="Arial" panose="020B0604020202020204" pitchFamily="34" charset="0"/>
                <a:hlinkClick r:id="rId9"/>
              </a:rPr>
              <a:t>announced their extension</a:t>
            </a:r>
            <a:r>
              <a:rPr lang="en-US" sz="1100" b="1" dirty="0">
                <a:effectLst/>
                <a:latin typeface="Montserrat" panose="00000500000000000000" pitchFamily="2" charset="0"/>
                <a:ea typeface="Times New Roman" panose="02020603050405020304" pitchFamily="18" charset="0"/>
                <a:cs typeface="Arial" panose="020B0604020202020204" pitchFamily="34" charset="0"/>
              </a:rPr>
              <a:t> of their foreclosure-related eviction moratoria until September 30, 2021.</a:t>
            </a:r>
            <a:r>
              <a:rPr lang="en-US" sz="1100" b="1" dirty="0">
                <a:solidFill>
                  <a:srgbClr val="404040"/>
                </a:solidFill>
                <a:effectLst/>
                <a:latin typeface="Montserrat" panose="00000500000000000000" pitchFamily="2" charset="0"/>
                <a:ea typeface="Calibri" panose="020F0502020204030204" pitchFamily="34" charset="0"/>
                <a:cs typeface="Arial" panose="020B0604020202020204" pitchFamily="34" charset="0"/>
              </a:rPr>
              <a:t> </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1100" dirty="0">
                <a:effectLst/>
                <a:latin typeface="Montserrat" panose="00000500000000000000" pitchFamily="2" charset="0"/>
                <a:ea typeface="Times New Roman" panose="02020603050405020304" pitchFamily="18" charset="0"/>
                <a:cs typeface="Arial" panose="020B0604020202020204" pitchFamily="34" charset="0"/>
              </a:rPr>
              <a:t>See the </a:t>
            </a:r>
            <a:r>
              <a:rPr lang="en-US" sz="1100" u="sng" dirty="0">
                <a:solidFill>
                  <a:srgbClr val="0563C1"/>
                </a:solidFill>
                <a:effectLst/>
                <a:latin typeface="Montserrat" panose="00000500000000000000" pitchFamily="2" charset="0"/>
                <a:ea typeface="Times New Roman" panose="02020603050405020304" pitchFamily="18" charset="0"/>
                <a:cs typeface="Arial" panose="020B0604020202020204" pitchFamily="34" charset="0"/>
                <a:hlinkClick r:id="rId10"/>
              </a:rPr>
              <a:t>VA’s website</a:t>
            </a:r>
            <a:r>
              <a:rPr lang="en-US" sz="1100" dirty="0">
                <a:effectLst/>
                <a:latin typeface="Montserrat" panose="00000500000000000000" pitchFamily="2" charset="0"/>
                <a:ea typeface="Times New Roman" panose="02020603050405020304" pitchFamily="18" charset="0"/>
                <a:cs typeface="Arial" panose="020B0604020202020204" pitchFamily="34" charset="0"/>
              </a:rPr>
              <a:t> to help tenants avoid eviction. </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1100" dirty="0">
                <a:effectLst/>
                <a:latin typeface="Montserrat" panose="00000500000000000000" pitchFamily="2" charset="0"/>
                <a:ea typeface="Times New Roman" panose="02020603050405020304" pitchFamily="18" charset="0"/>
                <a:cs typeface="Arial" panose="020B0604020202020204" pitchFamily="34" charset="0"/>
              </a:rPr>
              <a:t>See the FHA’s </a:t>
            </a:r>
            <a:r>
              <a:rPr lang="en-US" sz="1100" u="sng" dirty="0">
                <a:solidFill>
                  <a:srgbClr val="0563C1"/>
                </a:solidFill>
                <a:effectLst/>
                <a:latin typeface="Montserrat" panose="00000500000000000000" pitchFamily="2" charset="0"/>
                <a:ea typeface="Times New Roman" panose="02020603050405020304" pitchFamily="18" charset="0"/>
                <a:cs typeface="Arial" panose="020B0604020202020204" pitchFamily="34" charset="0"/>
                <a:hlinkClick r:id="rId11"/>
              </a:rPr>
              <a:t>extension notice </a:t>
            </a:r>
            <a:r>
              <a:rPr lang="en-US" sz="1100" dirty="0">
                <a:effectLst/>
                <a:latin typeface="Montserrat" panose="00000500000000000000" pitchFamily="2" charset="0"/>
                <a:ea typeface="Times New Roman" panose="02020603050405020304" pitchFamily="18" charset="0"/>
                <a:cs typeface="Arial" panose="020B0604020202020204" pitchFamily="34" charset="0"/>
              </a:rPr>
              <a:t> for foreclosed borrowers and other occupants.</a:t>
            </a:r>
            <a:endParaRPr lang="en-US" sz="1100" dirty="0">
              <a:effectLst/>
              <a:latin typeface="Montserrat" panose="00000500000000000000" pitchFamily="2" charset="0"/>
              <a:ea typeface="Calibri" panose="020F0502020204030204" pitchFamily="34" charset="0"/>
              <a:cs typeface="Arial" panose="020B0604020202020204" pitchFamily="34" charset="0"/>
            </a:endParaRPr>
          </a:p>
          <a:p>
            <a:pPr marL="0" marR="0">
              <a:lnSpc>
                <a:spcPts val="1380"/>
              </a:lnSpc>
              <a:spcBef>
                <a:spcPts val="0"/>
              </a:spcBef>
              <a:spcAft>
                <a:spcPts val="750"/>
              </a:spcAft>
            </a:pPr>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endParaRPr lang="en-US" dirty="0">
              <a:solidFill>
                <a:srgbClr val="000000"/>
              </a:solidFill>
              <a:latin typeface="Arial" panose="020B0604020202020204" pitchFamily="34" charset="0"/>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799337366"/>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071B25-235A-4080-94C2-8F3F5B4F0984}"/>
              </a:ext>
            </a:extLst>
          </p:cNvPr>
          <p:cNvSpPr>
            <a:spLocks noGrp="1"/>
          </p:cNvSpPr>
          <p:nvPr>
            <p:ph type="sldNum" sz="quarter" idx="4294967295"/>
          </p:nvPr>
        </p:nvSpPr>
        <p:spPr>
          <a:xfrm>
            <a:off x="0" y="6356350"/>
            <a:ext cx="388938" cy="365125"/>
          </a:xfrm>
        </p:spPr>
        <p:txBody>
          <a:bodyPr/>
          <a:lstStyle/>
          <a:p>
            <a:fld id="{C3874963-793F-D045-B9DE-BFF4034ACFD8}" type="slidenum">
              <a:rPr lang="en-US" smtClean="0"/>
              <a:pPr/>
              <a:t>6</a:t>
            </a:fld>
            <a:endParaRPr lang="en-US" dirty="0"/>
          </a:p>
        </p:txBody>
      </p:sp>
      <p:sp>
        <p:nvSpPr>
          <p:cNvPr id="6" name="TextBox 5">
            <a:extLst>
              <a:ext uri="{FF2B5EF4-FFF2-40B4-BE49-F238E27FC236}">
                <a16:creationId xmlns:a16="http://schemas.microsoft.com/office/drawing/2014/main" id="{3A28EB31-65DF-4270-ABB9-AB125252D1AB}"/>
              </a:ext>
            </a:extLst>
          </p:cNvPr>
          <p:cNvSpPr txBox="1"/>
          <p:nvPr/>
        </p:nvSpPr>
        <p:spPr>
          <a:xfrm>
            <a:off x="708026" y="560226"/>
            <a:ext cx="10112373" cy="523220"/>
          </a:xfrm>
          <a:prstGeom prst="rect">
            <a:avLst/>
          </a:prstGeom>
          <a:noFill/>
        </p:spPr>
        <p:txBody>
          <a:bodyPr wrap="square" rtlCol="0">
            <a:spAutoFit/>
          </a:bodyPr>
          <a:lstStyle/>
          <a:p>
            <a:r>
              <a:rPr lang="en-US" sz="2800" b="1" dirty="0">
                <a:solidFill>
                  <a:srgbClr val="1C4584"/>
                </a:solidFill>
              </a:rPr>
              <a:t>NAR ADVOCACY</a:t>
            </a:r>
          </a:p>
        </p:txBody>
      </p:sp>
      <p:cxnSp>
        <p:nvCxnSpPr>
          <p:cNvPr id="11" name="Google Shape;341;p48">
            <a:extLst>
              <a:ext uri="{FF2B5EF4-FFF2-40B4-BE49-F238E27FC236}">
                <a16:creationId xmlns:a16="http://schemas.microsoft.com/office/drawing/2014/main" id="{4F0DCF21-D5EF-4299-8F2C-EA88CF07AE10}"/>
              </a:ext>
            </a:extLst>
          </p:cNvPr>
          <p:cNvCxnSpPr>
            <a:cxnSpLocks/>
          </p:cNvCxnSpPr>
          <p:nvPr/>
        </p:nvCxnSpPr>
        <p:spPr>
          <a:xfrm>
            <a:off x="815734" y="1083446"/>
            <a:ext cx="9118841" cy="0"/>
          </a:xfrm>
          <a:prstGeom prst="straightConnector1">
            <a:avLst/>
          </a:prstGeom>
          <a:noFill/>
          <a:ln w="57150" cap="flat" cmpd="sng">
            <a:solidFill>
              <a:srgbClr val="1C4584"/>
            </a:solidFill>
            <a:prstDash val="solid"/>
            <a:round/>
            <a:headEnd type="none" w="sm" len="sm"/>
            <a:tailEnd type="none" w="sm" len="sm"/>
          </a:ln>
        </p:spPr>
      </p:cxnSp>
      <p:sp>
        <p:nvSpPr>
          <p:cNvPr id="7" name="TextBox 6">
            <a:extLst>
              <a:ext uri="{FF2B5EF4-FFF2-40B4-BE49-F238E27FC236}">
                <a16:creationId xmlns:a16="http://schemas.microsoft.com/office/drawing/2014/main" id="{1262187D-1F38-4B7D-B524-1D6A582C1EA1}"/>
              </a:ext>
            </a:extLst>
          </p:cNvPr>
          <p:cNvSpPr txBox="1"/>
          <p:nvPr/>
        </p:nvSpPr>
        <p:spPr>
          <a:xfrm>
            <a:off x="815734" y="1623159"/>
            <a:ext cx="10254698" cy="3046988"/>
          </a:xfrm>
          <a:prstGeom prst="rect">
            <a:avLst/>
          </a:prstGeom>
          <a:scene3d>
            <a:camera prst="orthographicFront"/>
            <a:lightRig rig="threePt" dir="t"/>
          </a:scene3d>
          <a:sp3d>
            <a:bevelT prst="convex"/>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i="1" dirty="0">
                <a:solidFill>
                  <a:schemeClr val="bg1"/>
                </a:solidFill>
                <a:latin typeface="Montserrat" panose="00000500000000000000" pitchFamily="2" charset="0"/>
              </a:rPr>
              <a:t>“</a:t>
            </a:r>
            <a:r>
              <a:rPr lang="en-US" sz="1600" i="1" dirty="0">
                <a:solidFill>
                  <a:schemeClr val="bg1"/>
                </a:solidFill>
                <a:effectLst/>
                <a:latin typeface="Montserrat" panose="00000500000000000000" pitchFamily="2" charset="0"/>
                <a:ea typeface="Calibri" panose="020F0502020204030204" pitchFamily="34" charset="0"/>
              </a:rPr>
              <a:t>About half of all housing providers are mom-and-pop operators, and without rental income, they cannot pay their own bills or maintain their properties.</a:t>
            </a:r>
          </a:p>
          <a:p>
            <a:endParaRPr lang="en-US" sz="1600" i="1" dirty="0">
              <a:solidFill>
                <a:schemeClr val="bg1"/>
              </a:solidFill>
              <a:effectLst/>
              <a:latin typeface="Montserrat" panose="00000500000000000000" pitchFamily="2" charset="0"/>
              <a:ea typeface="Calibri" panose="020F0502020204030204" pitchFamily="34" charset="0"/>
            </a:endParaRPr>
          </a:p>
          <a:p>
            <a:r>
              <a:rPr lang="en-US" sz="1600" i="1" dirty="0">
                <a:solidFill>
                  <a:schemeClr val="bg1"/>
                </a:solidFill>
                <a:effectLst/>
                <a:latin typeface="Montserrat" panose="00000500000000000000" pitchFamily="2" charset="0"/>
                <a:ea typeface="Calibri" panose="020F0502020204030204" pitchFamily="34" charset="0"/>
              </a:rPr>
              <a:t>NAR has always advocated the best solution for all parties was rental assistance paid directly to housing providers to cover the rent and utilities of any vulnerable tenants during the pandemic. No housing provider wants to evict a tenant and considers it only as a last resort.</a:t>
            </a:r>
          </a:p>
          <a:p>
            <a:endParaRPr lang="en-US" sz="1600" i="1" dirty="0">
              <a:solidFill>
                <a:schemeClr val="bg1"/>
              </a:solidFill>
              <a:latin typeface="Montserrat" panose="00000500000000000000" pitchFamily="2" charset="0"/>
              <a:ea typeface="Calibri" panose="020F0502020204030204" pitchFamily="34" charset="0"/>
            </a:endParaRPr>
          </a:p>
          <a:p>
            <a:r>
              <a:rPr lang="en-US" sz="1600" i="1" dirty="0">
                <a:solidFill>
                  <a:schemeClr val="bg1"/>
                </a:solidFill>
                <a:effectLst/>
                <a:latin typeface="Montserrat" panose="00000500000000000000" pitchFamily="2" charset="0"/>
                <a:ea typeface="Calibri" panose="020F0502020204030204" pitchFamily="34" charset="0"/>
              </a:rPr>
              <a:t>"Rental assistance is now available in every state to cover up to a year-and-a-half of back and future bills," . "It's time to put our full efforts behind its deployment so that the housing market can return to its former, healthy function." </a:t>
            </a:r>
          </a:p>
          <a:p>
            <a:endParaRPr lang="en-US" sz="1600" i="1" dirty="0">
              <a:solidFill>
                <a:schemeClr val="bg1"/>
              </a:solidFill>
              <a:effectLst/>
              <a:latin typeface="Montserrat" panose="00000500000000000000" pitchFamily="2" charset="0"/>
              <a:ea typeface="Calibri" panose="020F0502020204030204" pitchFamily="34" charset="0"/>
            </a:endParaRPr>
          </a:p>
          <a:p>
            <a:pPr algn="r"/>
            <a:r>
              <a:rPr lang="en-US" sz="1600" i="1" dirty="0">
                <a:latin typeface="Montserrat" panose="00000500000000000000" pitchFamily="2" charset="0"/>
              </a:rPr>
              <a:t> – NAR 2021 President Charlie Oppler</a:t>
            </a:r>
          </a:p>
        </p:txBody>
      </p:sp>
    </p:spTree>
    <p:extLst>
      <p:ext uri="{BB962C8B-B14F-4D97-AF65-F5344CB8AC3E}">
        <p14:creationId xmlns:p14="http://schemas.microsoft.com/office/powerpoint/2010/main" val="388575431"/>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2A4F317-9236-44CA-BEBB-B48D25D62CB5}"/>
              </a:ext>
            </a:extLst>
          </p:cNvPr>
          <p:cNvPicPr>
            <a:picLocks noGrp="1" noChangeAspect="1"/>
          </p:cNvPicPr>
          <p:nvPr>
            <p:ph type="pic" idx="4294967295"/>
          </p:nvPr>
        </p:nvPicPr>
        <p:blipFill>
          <a:blip r:embed="rId2"/>
          <a:srcRect l="2174" r="2174"/>
          <a:stretch>
            <a:fillRect/>
          </a:stretch>
        </p:blipFill>
        <p:spPr>
          <a:xfrm>
            <a:off x="0" y="0"/>
            <a:ext cx="4633863" cy="6858000"/>
          </a:xfrm>
        </p:spPr>
      </p:pic>
      <p:sp>
        <p:nvSpPr>
          <p:cNvPr id="3" name="Google Shape;340;p48">
            <a:extLst>
              <a:ext uri="{FF2B5EF4-FFF2-40B4-BE49-F238E27FC236}">
                <a16:creationId xmlns:a16="http://schemas.microsoft.com/office/drawing/2014/main" id="{BDDE2E08-CE22-EC47-AA00-69E78E6361BE}"/>
              </a:ext>
            </a:extLst>
          </p:cNvPr>
          <p:cNvSpPr txBox="1"/>
          <p:nvPr/>
        </p:nvSpPr>
        <p:spPr>
          <a:xfrm>
            <a:off x="5081908" y="1867851"/>
            <a:ext cx="3422484" cy="74522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i="0" u="none" strike="noStrike" cap="none" dirty="0">
                <a:solidFill>
                  <a:srgbClr val="BED7E9"/>
                </a:solidFill>
                <a:latin typeface="Montserrat" panose="02000505000000020004" pitchFamily="2" charset="77"/>
                <a:ea typeface="Montserrat"/>
                <a:cs typeface="Montserrat"/>
                <a:sym typeface="Montserrat"/>
              </a:rPr>
              <a:t>STATE AND LOCAL POLICY RESOURCES</a:t>
            </a:r>
            <a:endParaRPr sz="2800" b="1" i="0" u="none" strike="noStrike" cap="none" dirty="0">
              <a:solidFill>
                <a:srgbClr val="BED7E9"/>
              </a:solidFill>
              <a:latin typeface="Montserrat" panose="02000505000000020004" pitchFamily="2" charset="77"/>
              <a:ea typeface="Montserrat"/>
              <a:cs typeface="Montserrat"/>
              <a:sym typeface="Montserrat"/>
            </a:endParaRPr>
          </a:p>
        </p:txBody>
      </p:sp>
      <p:cxnSp>
        <p:nvCxnSpPr>
          <p:cNvPr id="4" name="Google Shape;341;p48">
            <a:extLst>
              <a:ext uri="{FF2B5EF4-FFF2-40B4-BE49-F238E27FC236}">
                <a16:creationId xmlns:a16="http://schemas.microsoft.com/office/drawing/2014/main" id="{E0F9379D-04FD-EF49-A9A1-FC0BDC154FDC}"/>
              </a:ext>
            </a:extLst>
          </p:cNvPr>
          <p:cNvCxnSpPr>
            <a:cxnSpLocks/>
          </p:cNvCxnSpPr>
          <p:nvPr/>
        </p:nvCxnSpPr>
        <p:spPr>
          <a:xfrm flipV="1">
            <a:off x="5194423" y="2967023"/>
            <a:ext cx="3654937" cy="7354"/>
          </a:xfrm>
          <a:prstGeom prst="straightConnector1">
            <a:avLst/>
          </a:prstGeom>
          <a:noFill/>
          <a:ln w="57150" cap="flat" cmpd="sng">
            <a:solidFill>
              <a:srgbClr val="1C4584"/>
            </a:solidFill>
            <a:prstDash val="solid"/>
            <a:round/>
            <a:headEnd type="none" w="sm" len="sm"/>
            <a:tailEnd type="none" w="sm" len="sm"/>
          </a:ln>
        </p:spPr>
      </p:cxnSp>
      <p:sp>
        <p:nvSpPr>
          <p:cNvPr id="8" name="TextBox 7">
            <a:extLst>
              <a:ext uri="{FF2B5EF4-FFF2-40B4-BE49-F238E27FC236}">
                <a16:creationId xmlns:a16="http://schemas.microsoft.com/office/drawing/2014/main" id="{037DE1E9-8147-4109-BA4D-75EC9F2DD9F5}"/>
              </a:ext>
            </a:extLst>
          </p:cNvPr>
          <p:cNvSpPr txBox="1"/>
          <p:nvPr/>
        </p:nvSpPr>
        <p:spPr>
          <a:xfrm>
            <a:off x="5081908" y="3128080"/>
            <a:ext cx="4633863" cy="707886"/>
          </a:xfrm>
          <a:prstGeom prst="rect">
            <a:avLst/>
          </a:prstGeom>
          <a:noFill/>
        </p:spPr>
        <p:txBody>
          <a:bodyPr wrap="square" rtlCol="0">
            <a:spAutoFit/>
          </a:bodyPr>
          <a:lstStyle/>
          <a:p>
            <a:r>
              <a:rPr lang="en-US" sz="2000" dirty="0">
                <a:solidFill>
                  <a:srgbClr val="BED7E9"/>
                </a:solidFill>
                <a:latin typeface="Montserrat" panose="02000505000000020004" pitchFamily="2" charset="77"/>
              </a:rPr>
              <a:t>State &amp; Local Policy Representative,</a:t>
            </a:r>
          </a:p>
          <a:p>
            <a:r>
              <a:rPr lang="en-US" sz="2000" dirty="0">
                <a:solidFill>
                  <a:srgbClr val="BED7E9"/>
                </a:solidFill>
                <a:latin typeface="Montserrat" panose="02000505000000020004" pitchFamily="2" charset="77"/>
              </a:rPr>
              <a:t>National Association of REALTORS®</a:t>
            </a:r>
          </a:p>
        </p:txBody>
      </p:sp>
    </p:spTree>
    <p:extLst>
      <p:ext uri="{BB962C8B-B14F-4D97-AF65-F5344CB8AC3E}">
        <p14:creationId xmlns:p14="http://schemas.microsoft.com/office/powerpoint/2010/main" val="798695141"/>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071B25-235A-4080-94C2-8F3F5B4F0984}"/>
              </a:ext>
            </a:extLst>
          </p:cNvPr>
          <p:cNvSpPr>
            <a:spLocks noGrp="1"/>
          </p:cNvSpPr>
          <p:nvPr>
            <p:ph type="sldNum" sz="quarter" idx="4294967295"/>
          </p:nvPr>
        </p:nvSpPr>
        <p:spPr>
          <a:xfrm>
            <a:off x="0" y="6356350"/>
            <a:ext cx="388938" cy="365125"/>
          </a:xfrm>
        </p:spPr>
        <p:txBody>
          <a:bodyPr/>
          <a:lstStyle/>
          <a:p>
            <a:fld id="{C3874963-793F-D045-B9DE-BFF4034ACFD8}" type="slidenum">
              <a:rPr lang="en-US" smtClean="0"/>
              <a:pPr/>
              <a:t>8</a:t>
            </a:fld>
            <a:endParaRPr lang="en-US" dirty="0"/>
          </a:p>
        </p:txBody>
      </p:sp>
      <p:sp>
        <p:nvSpPr>
          <p:cNvPr id="6" name="TextBox 5">
            <a:extLst>
              <a:ext uri="{FF2B5EF4-FFF2-40B4-BE49-F238E27FC236}">
                <a16:creationId xmlns:a16="http://schemas.microsoft.com/office/drawing/2014/main" id="{3A28EB31-65DF-4270-ABB9-AB125252D1AB}"/>
              </a:ext>
            </a:extLst>
          </p:cNvPr>
          <p:cNvSpPr txBox="1"/>
          <p:nvPr/>
        </p:nvSpPr>
        <p:spPr>
          <a:xfrm>
            <a:off x="708027" y="560226"/>
            <a:ext cx="5667608" cy="523220"/>
          </a:xfrm>
          <a:prstGeom prst="rect">
            <a:avLst/>
          </a:prstGeom>
          <a:noFill/>
        </p:spPr>
        <p:txBody>
          <a:bodyPr wrap="square" rtlCol="0">
            <a:spAutoFit/>
          </a:bodyPr>
          <a:lstStyle/>
          <a:p>
            <a:r>
              <a:rPr lang="en-US" sz="2800" b="1" dirty="0">
                <a:solidFill>
                  <a:srgbClr val="1C4584"/>
                </a:solidFill>
              </a:rPr>
              <a:t>STATE &amp; LOCAL POLICY STATEMENTS</a:t>
            </a:r>
          </a:p>
        </p:txBody>
      </p:sp>
      <p:sp>
        <p:nvSpPr>
          <p:cNvPr id="7" name="Rectangle 6">
            <a:extLst>
              <a:ext uri="{FF2B5EF4-FFF2-40B4-BE49-F238E27FC236}">
                <a16:creationId xmlns:a16="http://schemas.microsoft.com/office/drawing/2014/main" id="{66DEBF01-B95E-498B-9B9B-127891B77C9B}"/>
              </a:ext>
            </a:extLst>
          </p:cNvPr>
          <p:cNvSpPr/>
          <p:nvPr/>
        </p:nvSpPr>
        <p:spPr>
          <a:xfrm>
            <a:off x="708027" y="1142022"/>
            <a:ext cx="10934729" cy="830997"/>
          </a:xfrm>
          <a:prstGeom prst="rect">
            <a:avLst/>
          </a:prstGeom>
        </p:spPr>
        <p:txBody>
          <a:bodyPr wrap="square" lIns="91440" tIns="45720" rIns="91440" bIns="45720" anchor="t">
            <a:spAutoFit/>
          </a:bodyPr>
          <a:lstStyle/>
          <a:p>
            <a:r>
              <a:rPr lang="en-US" sz="1600" b="1" dirty="0">
                <a:solidFill>
                  <a:srgbClr val="1C4584"/>
                </a:solidFill>
                <a:latin typeface="Fira Sans"/>
              </a:rPr>
              <a:t>The following state and local issues policy statements have been adopted by the National Association of REALTORS® (NAR) </a:t>
            </a:r>
            <a:r>
              <a:rPr lang="en-US" sz="1600" b="1" dirty="0">
                <a:solidFill>
                  <a:srgbClr val="1C4584"/>
                </a:solidFill>
                <a:latin typeface="Fira Sans"/>
                <a:hlinkClick r:id="rId2">
                  <a:extLst>
                    <a:ext uri="{A12FA001-AC4F-418D-AE19-62706E023703}">
                      <ahyp:hlinkClr xmlns:ahyp="http://schemas.microsoft.com/office/drawing/2018/hyperlinkcolor" val="tx"/>
                    </a:ext>
                  </a:extLst>
                </a:hlinkClick>
              </a:rPr>
              <a:t>Board of Directors</a:t>
            </a:r>
            <a:r>
              <a:rPr lang="en-US" sz="1600" b="1" dirty="0">
                <a:solidFill>
                  <a:srgbClr val="1C4584"/>
                </a:solidFill>
                <a:latin typeface="Fira Sans"/>
              </a:rPr>
              <a:t>. All policy statements have been put forth, reviewed and approved by REALTOR® members serving on the </a:t>
            </a:r>
            <a:r>
              <a:rPr lang="en-US" sz="1600" b="1" dirty="0">
                <a:solidFill>
                  <a:srgbClr val="1C4584"/>
                </a:solidFill>
                <a:latin typeface="Fira Sans"/>
                <a:hlinkClick r:id="rId3">
                  <a:extLst>
                    <a:ext uri="{A12FA001-AC4F-418D-AE19-62706E023703}">
                      <ahyp:hlinkClr xmlns:ahyp="http://schemas.microsoft.com/office/drawing/2018/hyperlinkcolor" val="tx"/>
                    </a:ext>
                  </a:extLst>
                </a:hlinkClick>
              </a:rPr>
              <a:t>State and Local Issues Policy Committee</a:t>
            </a:r>
            <a:r>
              <a:rPr lang="en-US" sz="1600" b="1" dirty="0">
                <a:solidFill>
                  <a:srgbClr val="1C4584"/>
                </a:solidFill>
                <a:latin typeface="Fira Sans"/>
              </a:rPr>
              <a:t>.</a:t>
            </a:r>
            <a:endParaRPr lang="en-US" sz="1600" b="1" dirty="0">
              <a:solidFill>
                <a:srgbClr val="1C4584"/>
              </a:solidFill>
            </a:endParaRPr>
          </a:p>
        </p:txBody>
      </p:sp>
      <p:sp>
        <p:nvSpPr>
          <p:cNvPr id="8" name="TextBox 7">
            <a:extLst>
              <a:ext uri="{FF2B5EF4-FFF2-40B4-BE49-F238E27FC236}">
                <a16:creationId xmlns:a16="http://schemas.microsoft.com/office/drawing/2014/main" id="{62471191-8A57-43BB-A10D-A4625BEC6627}"/>
              </a:ext>
            </a:extLst>
          </p:cNvPr>
          <p:cNvSpPr txBox="1"/>
          <p:nvPr/>
        </p:nvSpPr>
        <p:spPr>
          <a:xfrm>
            <a:off x="855677" y="2090172"/>
            <a:ext cx="5016617" cy="2677656"/>
          </a:xfrm>
          <a:prstGeom prst="rect">
            <a:avLst/>
          </a:prstGeom>
          <a:noFill/>
        </p:spPr>
        <p:txBody>
          <a:bodyPr wrap="square" rtlCol="0">
            <a:spAutoFit/>
          </a:bodyPr>
          <a:lstStyle/>
          <a:p>
            <a:pPr marL="342900" indent="-342900">
              <a:buFont typeface="+mj-lt"/>
              <a:buAutoNum type="arabicPeriod"/>
            </a:pPr>
            <a:r>
              <a:rPr lang="en-US" sz="1400" b="1" dirty="0">
                <a:solidFill>
                  <a:srgbClr val="1C4584"/>
                </a:solidFill>
              </a:rPr>
              <a:t>ASSESSMENT PRACTICES</a:t>
            </a:r>
          </a:p>
          <a:p>
            <a:pPr marL="342900" indent="-342900">
              <a:buFont typeface="+mj-lt"/>
              <a:buAutoNum type="arabicPeriod"/>
            </a:pPr>
            <a:r>
              <a:rPr lang="en-US" sz="1400" b="1" dirty="0">
                <a:solidFill>
                  <a:srgbClr val="1C4584"/>
                </a:solidFill>
              </a:rPr>
              <a:t>BROWNFIELDS AND LOCAL TAX INCENTIVES</a:t>
            </a:r>
          </a:p>
          <a:p>
            <a:pPr marL="342900" indent="-342900">
              <a:buFont typeface="+mj-lt"/>
              <a:buAutoNum type="arabicPeriod"/>
            </a:pPr>
            <a:r>
              <a:rPr lang="en-US" sz="1400" b="1" dirty="0">
                <a:solidFill>
                  <a:srgbClr val="1C4584"/>
                </a:solidFill>
              </a:rPr>
              <a:t>COMMUNITY OUTREACH, DEVELOPMENT &amp; REVITALIZATION</a:t>
            </a:r>
          </a:p>
          <a:p>
            <a:pPr marL="342900" indent="-342900">
              <a:buFont typeface="+mj-lt"/>
              <a:buAutoNum type="arabicPeriod"/>
            </a:pPr>
            <a:r>
              <a:rPr lang="en-US" sz="1400" b="1" dirty="0">
                <a:solidFill>
                  <a:srgbClr val="1C4584"/>
                </a:solidFill>
              </a:rPr>
              <a:t>CONFISCATION OF REAL PROPERTY</a:t>
            </a:r>
          </a:p>
          <a:p>
            <a:pPr marL="342900" indent="-342900">
              <a:buFont typeface="+mj-lt"/>
              <a:buAutoNum type="arabicPeriod"/>
            </a:pPr>
            <a:r>
              <a:rPr lang="en-US" sz="1400" b="1" dirty="0">
                <a:solidFill>
                  <a:srgbClr val="1C4584"/>
                </a:solidFill>
              </a:rPr>
              <a:t>EMINENT DOMAIN FOR MORTGAGES</a:t>
            </a:r>
          </a:p>
          <a:p>
            <a:pPr marL="342900" indent="-342900">
              <a:buFont typeface="+mj-lt"/>
              <a:buAutoNum type="arabicPeriod"/>
            </a:pPr>
            <a:r>
              <a:rPr lang="en-US" sz="1400" b="1" dirty="0">
                <a:solidFill>
                  <a:srgbClr val="1C4584"/>
                </a:solidFill>
              </a:rPr>
              <a:t>FIRST-TIME HOMEBUYERS SAVINGS ACCOUNTS</a:t>
            </a:r>
          </a:p>
          <a:p>
            <a:pPr marL="342900" indent="-342900">
              <a:buFont typeface="+mj-lt"/>
              <a:buAutoNum type="arabicPeriod"/>
            </a:pPr>
            <a:r>
              <a:rPr lang="en-US" sz="1400" b="1" dirty="0">
                <a:solidFill>
                  <a:srgbClr val="1C4584"/>
                </a:solidFill>
              </a:rPr>
              <a:t>GENERAL STATEMENT ON HOUSING POLICY</a:t>
            </a:r>
          </a:p>
          <a:p>
            <a:pPr marL="342900" indent="-342900">
              <a:buFont typeface="+mj-lt"/>
              <a:buAutoNum type="arabicPeriod"/>
            </a:pPr>
            <a:r>
              <a:rPr lang="en-US" sz="1400" b="1" dirty="0">
                <a:solidFill>
                  <a:srgbClr val="1C4584"/>
                </a:solidFill>
              </a:rPr>
              <a:t>IMPACT FEES</a:t>
            </a:r>
          </a:p>
          <a:p>
            <a:pPr marL="342900" indent="-342900">
              <a:buFont typeface="+mj-lt"/>
              <a:buAutoNum type="arabicPeriod"/>
            </a:pPr>
            <a:r>
              <a:rPr lang="en-US" sz="1400" b="1" dirty="0">
                <a:solidFill>
                  <a:srgbClr val="1C4584"/>
                </a:solidFill>
              </a:rPr>
              <a:t>LAND USE &amp; GROWTH MANAGEMENT</a:t>
            </a:r>
          </a:p>
          <a:p>
            <a:pPr marL="342900" indent="-342900">
              <a:buFont typeface="+mj-lt"/>
              <a:buAutoNum type="arabicPeriod"/>
            </a:pPr>
            <a:r>
              <a:rPr lang="en-US" sz="1400" b="1" dirty="0">
                <a:solidFill>
                  <a:srgbClr val="1C4584"/>
                </a:solidFill>
              </a:rPr>
              <a:t>MEMBER INVOLVEMENT</a:t>
            </a:r>
          </a:p>
          <a:p>
            <a:pPr marL="342900" indent="-342900">
              <a:buFont typeface="+mj-lt"/>
              <a:buAutoNum type="arabicPeriod"/>
            </a:pPr>
            <a:r>
              <a:rPr lang="en-US" sz="1400" b="1" dirty="0">
                <a:solidFill>
                  <a:srgbClr val="1C4584"/>
                </a:solidFill>
                <a:highlight>
                  <a:srgbClr val="FFFF00"/>
                </a:highlight>
              </a:rPr>
              <a:t>POSSESSION AND EVICTION</a:t>
            </a:r>
          </a:p>
          <a:p>
            <a:pPr marL="342900" indent="-342900">
              <a:buFont typeface="+mj-lt"/>
              <a:buAutoNum type="arabicPeriod"/>
            </a:pPr>
            <a:r>
              <a:rPr lang="en-US" sz="1400" b="1" dirty="0">
                <a:solidFill>
                  <a:srgbClr val="1C4584"/>
                </a:solidFill>
              </a:rPr>
              <a:t>PRIVATE TRANSFER FEES</a:t>
            </a:r>
          </a:p>
        </p:txBody>
      </p:sp>
      <p:sp>
        <p:nvSpPr>
          <p:cNvPr id="9" name="Rectangle 8">
            <a:extLst>
              <a:ext uri="{FF2B5EF4-FFF2-40B4-BE49-F238E27FC236}">
                <a16:creationId xmlns:a16="http://schemas.microsoft.com/office/drawing/2014/main" id="{EBF607FF-2D25-4704-B78C-112B12D336AB}"/>
              </a:ext>
            </a:extLst>
          </p:cNvPr>
          <p:cNvSpPr/>
          <p:nvPr/>
        </p:nvSpPr>
        <p:spPr>
          <a:xfrm>
            <a:off x="5999803" y="2090172"/>
            <a:ext cx="3899206" cy="2462213"/>
          </a:xfrm>
          <a:prstGeom prst="rect">
            <a:avLst/>
          </a:prstGeom>
        </p:spPr>
        <p:txBody>
          <a:bodyPr wrap="square">
            <a:spAutoFit/>
          </a:bodyPr>
          <a:lstStyle/>
          <a:p>
            <a:r>
              <a:rPr lang="en-US" sz="1400" b="1" dirty="0">
                <a:solidFill>
                  <a:srgbClr val="1C4584"/>
                </a:solidFill>
              </a:rPr>
              <a:t>13.   </a:t>
            </a:r>
            <a:r>
              <a:rPr lang="en-US" sz="1400" b="1" dirty="0">
                <a:solidFill>
                  <a:srgbClr val="1C4584"/>
                </a:solidFill>
                <a:highlight>
                  <a:srgbClr val="FFFF00"/>
                </a:highlight>
              </a:rPr>
              <a:t>PROPERTY RIGHTS</a:t>
            </a:r>
          </a:p>
          <a:p>
            <a:r>
              <a:rPr lang="en-US" sz="1400" b="1" dirty="0">
                <a:solidFill>
                  <a:srgbClr val="1C4584"/>
                </a:solidFill>
              </a:rPr>
              <a:t>14.   PUBLIC EDUCATION</a:t>
            </a:r>
          </a:p>
          <a:p>
            <a:r>
              <a:rPr lang="en-US" sz="1400" b="1" dirty="0">
                <a:solidFill>
                  <a:srgbClr val="1C4584"/>
                </a:solidFill>
              </a:rPr>
              <a:t>15.   RENT CONTROL</a:t>
            </a:r>
          </a:p>
          <a:p>
            <a:r>
              <a:rPr lang="en-US" sz="1400" b="1" dirty="0">
                <a:solidFill>
                  <a:srgbClr val="1C4584"/>
                </a:solidFill>
              </a:rPr>
              <a:t>16.   </a:t>
            </a:r>
            <a:r>
              <a:rPr lang="en-US" sz="1400" b="1" dirty="0">
                <a:solidFill>
                  <a:srgbClr val="1C4584"/>
                </a:solidFill>
                <a:highlight>
                  <a:srgbClr val="FFFF00"/>
                </a:highlight>
              </a:rPr>
              <a:t>RENTAL HOUSING</a:t>
            </a:r>
          </a:p>
          <a:p>
            <a:r>
              <a:rPr lang="en-US" sz="1400" b="1" dirty="0">
                <a:solidFill>
                  <a:srgbClr val="1C4584"/>
                </a:solidFill>
              </a:rPr>
              <a:t>17.   SALES TAX ON REAL ESTATE SERVICES</a:t>
            </a:r>
          </a:p>
          <a:p>
            <a:r>
              <a:rPr lang="en-US" sz="1400" b="1" dirty="0">
                <a:solidFill>
                  <a:srgbClr val="1C4584"/>
                </a:solidFill>
              </a:rPr>
              <a:t>18.   SIGN ORDINANCES</a:t>
            </a:r>
          </a:p>
          <a:p>
            <a:r>
              <a:rPr lang="en-US" sz="1400" b="1" dirty="0">
                <a:solidFill>
                  <a:srgbClr val="1C4584"/>
                </a:solidFill>
              </a:rPr>
              <a:t>19.   STATE AND LOCAL TAX SPENDING LIMITATION</a:t>
            </a:r>
          </a:p>
          <a:p>
            <a:r>
              <a:rPr lang="en-US" sz="1400" b="1" dirty="0">
                <a:solidFill>
                  <a:srgbClr val="1C4584"/>
                </a:solidFill>
              </a:rPr>
              <a:t>20.   TAX EXEMPT PROPERTIES</a:t>
            </a:r>
          </a:p>
          <a:p>
            <a:r>
              <a:rPr lang="en-US" sz="1400" b="1" dirty="0">
                <a:solidFill>
                  <a:srgbClr val="1C4584"/>
                </a:solidFill>
              </a:rPr>
              <a:t>21.   TRANSFER TAXES</a:t>
            </a:r>
          </a:p>
          <a:p>
            <a:r>
              <a:rPr lang="en-US" sz="1400" b="1" dirty="0">
                <a:solidFill>
                  <a:srgbClr val="1C4584"/>
                </a:solidFill>
              </a:rPr>
              <a:t>22.   TRANSPORTATION</a:t>
            </a:r>
          </a:p>
          <a:p>
            <a:r>
              <a:rPr lang="en-US" sz="1400" b="1" dirty="0">
                <a:solidFill>
                  <a:srgbClr val="1C4584"/>
                </a:solidFill>
              </a:rPr>
              <a:t>23.   WATER RESOURCES</a:t>
            </a:r>
          </a:p>
        </p:txBody>
      </p:sp>
      <p:sp>
        <p:nvSpPr>
          <p:cNvPr id="10" name="TextBox 9">
            <a:extLst>
              <a:ext uri="{FF2B5EF4-FFF2-40B4-BE49-F238E27FC236}">
                <a16:creationId xmlns:a16="http://schemas.microsoft.com/office/drawing/2014/main" id="{F890F6C2-9110-4C0E-A7AF-52B62AAC1EEB}"/>
              </a:ext>
            </a:extLst>
          </p:cNvPr>
          <p:cNvSpPr txBox="1"/>
          <p:nvPr/>
        </p:nvSpPr>
        <p:spPr>
          <a:xfrm>
            <a:off x="855677" y="4786690"/>
            <a:ext cx="9800252" cy="1323439"/>
          </a:xfrm>
          <a:prstGeom prst="rect">
            <a:avLst/>
          </a:prstGeom>
          <a:noFill/>
        </p:spPr>
        <p:txBody>
          <a:bodyPr wrap="square" rtlCol="0">
            <a:spAutoFit/>
          </a:bodyPr>
          <a:lstStyle/>
          <a:p>
            <a:r>
              <a:rPr lang="en-US" sz="1600" b="1" dirty="0">
                <a:solidFill>
                  <a:schemeClr val="bg2">
                    <a:lumMod val="50000"/>
                  </a:schemeClr>
                </a:solidFill>
              </a:rPr>
              <a:t>*Note that some Federal Policy Statements may apply to State and Local issues. Federal Policy Statements cover Appraisal &amp; Valuation, Business, Commercial, Diversity and Fair Housing, Environmental and Property Rights, Federal Housing, Federal Tax, Financial and Credit, </a:t>
            </a:r>
            <a:r>
              <a:rPr lang="en-US" sz="1600" b="1" dirty="0">
                <a:solidFill>
                  <a:schemeClr val="bg2">
                    <a:lumMod val="50000"/>
                  </a:schemeClr>
                </a:solidFill>
                <a:highlight>
                  <a:srgbClr val="FFFF00"/>
                </a:highlight>
              </a:rPr>
              <a:t>Foreclosures</a:t>
            </a:r>
            <a:r>
              <a:rPr lang="en-US" sz="1600" b="1" dirty="0">
                <a:solidFill>
                  <a:schemeClr val="bg2">
                    <a:lumMod val="50000"/>
                  </a:schemeClr>
                </a:solidFill>
              </a:rPr>
              <a:t>, Immigration, Insurance, Real Estate Transaction Procedures and Fees, Right of Ownership, Technology, and Transportation Issues. These can be found at</a:t>
            </a:r>
            <a:r>
              <a:rPr lang="en-US" sz="1600" b="1" dirty="0">
                <a:solidFill>
                  <a:srgbClr val="6EC59B"/>
                </a:solidFill>
              </a:rPr>
              <a:t> </a:t>
            </a:r>
            <a:r>
              <a:rPr lang="en-US" sz="1600" b="1" dirty="0">
                <a:solidFill>
                  <a:srgbClr val="006CB7"/>
                </a:solidFill>
                <a:hlinkClick r:id="rId4">
                  <a:extLst>
                    <a:ext uri="{A12FA001-AC4F-418D-AE19-62706E023703}">
                      <ahyp:hlinkClr xmlns:ahyp="http://schemas.microsoft.com/office/drawing/2018/hyperlinkcolor" val="tx"/>
                    </a:ext>
                  </a:extLst>
                </a:hlinkClick>
              </a:rPr>
              <a:t>https://www.nar.realtor/political-advocacy/federal-advocacy/all-federal-issues</a:t>
            </a:r>
            <a:r>
              <a:rPr lang="en-US" sz="1600" b="1" dirty="0">
                <a:solidFill>
                  <a:srgbClr val="006CB7"/>
                </a:solidFill>
              </a:rPr>
              <a:t>  </a:t>
            </a:r>
          </a:p>
        </p:txBody>
      </p:sp>
      <p:cxnSp>
        <p:nvCxnSpPr>
          <p:cNvPr id="11" name="Google Shape;341;p48">
            <a:extLst>
              <a:ext uri="{FF2B5EF4-FFF2-40B4-BE49-F238E27FC236}">
                <a16:creationId xmlns:a16="http://schemas.microsoft.com/office/drawing/2014/main" id="{4F0DCF21-D5EF-4299-8F2C-EA88CF07AE10}"/>
              </a:ext>
            </a:extLst>
          </p:cNvPr>
          <p:cNvCxnSpPr>
            <a:cxnSpLocks/>
          </p:cNvCxnSpPr>
          <p:nvPr/>
        </p:nvCxnSpPr>
        <p:spPr>
          <a:xfrm>
            <a:off x="815734" y="1083446"/>
            <a:ext cx="5280266" cy="0"/>
          </a:xfrm>
          <a:prstGeom prst="straightConnector1">
            <a:avLst/>
          </a:prstGeom>
          <a:noFill/>
          <a:ln w="57150" cap="flat" cmpd="sng">
            <a:solidFill>
              <a:srgbClr val="1C4584"/>
            </a:solidFill>
            <a:prstDash val="solid"/>
            <a:round/>
            <a:headEnd type="none" w="sm" len="sm"/>
            <a:tailEnd type="none" w="sm" len="sm"/>
          </a:ln>
        </p:spPr>
      </p:cxnSp>
    </p:spTree>
    <p:extLst>
      <p:ext uri="{BB962C8B-B14F-4D97-AF65-F5344CB8AC3E}">
        <p14:creationId xmlns:p14="http://schemas.microsoft.com/office/powerpoint/2010/main" val="3282855392"/>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1548C-5A31-4CD2-A43E-DAB8AEC6FECB}"/>
              </a:ext>
            </a:extLst>
          </p:cNvPr>
          <p:cNvSpPr/>
          <p:nvPr/>
        </p:nvSpPr>
        <p:spPr>
          <a:xfrm>
            <a:off x="407404" y="2291209"/>
            <a:ext cx="10375271" cy="3416320"/>
          </a:xfrm>
          <a:prstGeom prst="rect">
            <a:avLst/>
          </a:prstGeom>
        </p:spPr>
        <p:txBody>
          <a:bodyPr wrap="square">
            <a:spAutoFit/>
          </a:bodyPr>
          <a:lstStyle/>
          <a:p>
            <a:r>
              <a:rPr lang="en-US" dirty="0">
                <a:solidFill>
                  <a:schemeClr val="bg2">
                    <a:lumMod val="50000"/>
                  </a:schemeClr>
                </a:solidFill>
                <a:latin typeface="Fira Sans"/>
              </a:rPr>
              <a:t>The National Association of REALTORS® (NAR) believes that the fundamental right of rental property owners to regain possession of their property shall not be abridged.</a:t>
            </a:r>
          </a:p>
          <a:p>
            <a:endParaRPr lang="en-US" dirty="0">
              <a:solidFill>
                <a:schemeClr val="bg2">
                  <a:lumMod val="50000"/>
                </a:schemeClr>
              </a:solidFill>
              <a:latin typeface="Fira Sans"/>
            </a:endParaRPr>
          </a:p>
          <a:p>
            <a:r>
              <a:rPr lang="en-US" dirty="0">
                <a:solidFill>
                  <a:schemeClr val="bg2">
                    <a:lumMod val="50000"/>
                  </a:schemeClr>
                </a:solidFill>
                <a:latin typeface="Fira Sans"/>
              </a:rPr>
              <a:t>NAR opposes the erosion of these property owner rights:</a:t>
            </a:r>
          </a:p>
          <a:p>
            <a:pPr>
              <a:buFont typeface="Arial" panose="020B0604020202020204" pitchFamily="34" charset="0"/>
              <a:buChar char="•"/>
            </a:pPr>
            <a:r>
              <a:rPr lang="en-US" dirty="0">
                <a:solidFill>
                  <a:schemeClr val="bg2">
                    <a:lumMod val="50000"/>
                  </a:schemeClr>
                </a:solidFill>
                <a:latin typeface="inherit"/>
              </a:rPr>
              <a:t>The right to owner-occupied property.</a:t>
            </a:r>
          </a:p>
          <a:p>
            <a:pPr>
              <a:buFont typeface="Arial" panose="020B0604020202020204" pitchFamily="34" charset="0"/>
              <a:buChar char="•"/>
            </a:pPr>
            <a:r>
              <a:rPr lang="en-US" dirty="0">
                <a:solidFill>
                  <a:schemeClr val="bg2">
                    <a:lumMod val="50000"/>
                  </a:schemeClr>
                </a:solidFill>
                <a:latin typeface="inherit"/>
              </a:rPr>
              <a:t>The right to inspect property with proper notice.</a:t>
            </a:r>
          </a:p>
          <a:p>
            <a:pPr>
              <a:buFont typeface="Arial" panose="020B0604020202020204" pitchFamily="34" charset="0"/>
              <a:buChar char="•"/>
            </a:pPr>
            <a:r>
              <a:rPr lang="en-US" dirty="0">
                <a:solidFill>
                  <a:schemeClr val="bg2">
                    <a:lumMod val="50000"/>
                  </a:schemeClr>
                </a:solidFill>
                <a:latin typeface="inherit"/>
              </a:rPr>
              <a:t>The right to terminate tenancy within the terms of the lease.</a:t>
            </a:r>
          </a:p>
          <a:p>
            <a:pPr>
              <a:buFont typeface="Arial" panose="020B0604020202020204" pitchFamily="34" charset="0"/>
              <a:buChar char="•"/>
            </a:pPr>
            <a:r>
              <a:rPr lang="en-US" dirty="0">
                <a:solidFill>
                  <a:schemeClr val="bg2">
                    <a:lumMod val="50000"/>
                  </a:schemeClr>
                </a:solidFill>
                <a:latin typeface="inherit"/>
              </a:rPr>
              <a:t>The right to freely go out of the rental business and convert property to other uses.</a:t>
            </a:r>
          </a:p>
          <a:p>
            <a:endParaRPr lang="en-US" dirty="0">
              <a:solidFill>
                <a:schemeClr val="bg2">
                  <a:lumMod val="50000"/>
                </a:schemeClr>
              </a:solidFill>
              <a:latin typeface="inherit"/>
            </a:endParaRPr>
          </a:p>
          <a:p>
            <a:r>
              <a:rPr lang="en-US" dirty="0">
                <a:solidFill>
                  <a:schemeClr val="bg2">
                    <a:lumMod val="50000"/>
                  </a:schemeClr>
                </a:solidFill>
                <a:latin typeface="Fira Sans"/>
              </a:rPr>
              <a:t>There shall be no requirement to pay tenant relocation fees.</a:t>
            </a:r>
          </a:p>
          <a:p>
            <a:endParaRPr lang="en-US" dirty="0">
              <a:solidFill>
                <a:schemeClr val="bg2">
                  <a:lumMod val="50000"/>
                </a:schemeClr>
              </a:solidFill>
              <a:latin typeface="Fira Sans"/>
            </a:endParaRPr>
          </a:p>
          <a:p>
            <a:r>
              <a:rPr lang="en-US" i="1" dirty="0">
                <a:solidFill>
                  <a:schemeClr val="bg2">
                    <a:lumMod val="50000"/>
                  </a:schemeClr>
                </a:solidFill>
                <a:latin typeface="inherit"/>
              </a:rPr>
              <a:t>Adopted, 2017. Reaffirmed, 2019.</a:t>
            </a:r>
            <a:endParaRPr lang="en-US" b="0" i="0" dirty="0">
              <a:solidFill>
                <a:schemeClr val="bg2">
                  <a:lumMod val="50000"/>
                </a:schemeClr>
              </a:solidFill>
              <a:effectLst/>
              <a:latin typeface="Fira Sans"/>
            </a:endParaRPr>
          </a:p>
        </p:txBody>
      </p:sp>
      <p:sp>
        <p:nvSpPr>
          <p:cNvPr id="3" name="Rectangle 2">
            <a:extLst>
              <a:ext uri="{FF2B5EF4-FFF2-40B4-BE49-F238E27FC236}">
                <a16:creationId xmlns:a16="http://schemas.microsoft.com/office/drawing/2014/main" id="{FDA0E3EB-F230-4437-8CA4-BF888F1E5AE4}"/>
              </a:ext>
            </a:extLst>
          </p:cNvPr>
          <p:cNvSpPr/>
          <p:nvPr/>
        </p:nvSpPr>
        <p:spPr>
          <a:xfrm>
            <a:off x="407404" y="1678084"/>
            <a:ext cx="3724161" cy="461665"/>
          </a:xfrm>
          <a:prstGeom prst="rect">
            <a:avLst/>
          </a:prstGeom>
        </p:spPr>
        <p:txBody>
          <a:bodyPr wrap="none">
            <a:spAutoFit/>
          </a:bodyPr>
          <a:lstStyle/>
          <a:p>
            <a:r>
              <a:rPr lang="en-US" sz="2400" b="1" dirty="0">
                <a:solidFill>
                  <a:srgbClr val="1C4584"/>
                </a:solidFill>
                <a:latin typeface="inherit"/>
              </a:rPr>
              <a:t>POSSESSION AND EVICTION</a:t>
            </a:r>
            <a:endParaRPr lang="en-US" sz="2400" b="1" dirty="0">
              <a:solidFill>
                <a:srgbClr val="1C4584"/>
              </a:solidFill>
              <a:latin typeface="Fira Sans Extra Condensed"/>
            </a:endParaRPr>
          </a:p>
        </p:txBody>
      </p:sp>
      <p:sp>
        <p:nvSpPr>
          <p:cNvPr id="4" name="Google Shape;73;p15">
            <a:extLst>
              <a:ext uri="{FF2B5EF4-FFF2-40B4-BE49-F238E27FC236}">
                <a16:creationId xmlns:a16="http://schemas.microsoft.com/office/drawing/2014/main" id="{04DD879F-62E3-4F8C-A74C-2F26D07A67B8}"/>
              </a:ext>
            </a:extLst>
          </p:cNvPr>
          <p:cNvSpPr txBox="1"/>
          <p:nvPr/>
        </p:nvSpPr>
        <p:spPr>
          <a:xfrm>
            <a:off x="397086" y="644098"/>
            <a:ext cx="11397828" cy="80102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r>
              <a:rPr lang="en-US" sz="3600" b="1" i="1" dirty="0">
                <a:solidFill>
                  <a:srgbClr val="1C4584"/>
                </a:solidFill>
                <a:latin typeface="Montserrat"/>
                <a:ea typeface="Montserrat"/>
                <a:cs typeface="Montserrat"/>
                <a:sym typeface="Montserrat"/>
              </a:rPr>
              <a:t>WHAT IS NAR’S POLICY ON EVICTIONS?</a:t>
            </a:r>
            <a:endParaRPr sz="3600" b="1" i="1" u="none" strike="noStrike" cap="none" dirty="0">
              <a:solidFill>
                <a:srgbClr val="1C458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3600" b="1" i="0" u="none" strike="noStrike" cap="none" dirty="0">
              <a:solidFill>
                <a:srgbClr val="026CB6"/>
              </a:solidFill>
              <a:latin typeface="Montserrat"/>
              <a:ea typeface="Montserrat"/>
              <a:cs typeface="Montserrat"/>
              <a:sym typeface="Montserrat"/>
            </a:endParaRPr>
          </a:p>
        </p:txBody>
      </p:sp>
    </p:spTree>
    <p:extLst>
      <p:ext uri="{BB962C8B-B14F-4D97-AF65-F5344CB8AC3E}">
        <p14:creationId xmlns:p14="http://schemas.microsoft.com/office/powerpoint/2010/main" val="1494856741"/>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3773b184-d557-4a8f-84bb-04a09d1db6b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DA829A13E1E34FA2538A07B58DAFDE" ma:contentTypeVersion="13" ma:contentTypeDescription="Create a new document." ma:contentTypeScope="" ma:versionID="734db946078f2bae452633e0dfefdf76">
  <xsd:schema xmlns:xsd="http://www.w3.org/2001/XMLSchema" xmlns:xs="http://www.w3.org/2001/XMLSchema" xmlns:p="http://schemas.microsoft.com/office/2006/metadata/properties" xmlns:ns2="3773b184-d557-4a8f-84bb-04a09d1db6bb" xmlns:ns3="434c8935-d9e3-4ba3-b62a-51495194605f" targetNamespace="http://schemas.microsoft.com/office/2006/metadata/properties" ma:root="true" ma:fieldsID="635cbca806d3cd385f1fcf415f903a93" ns2:_="" ns3:_="">
    <xsd:import namespace="3773b184-d557-4a8f-84bb-04a09d1db6bb"/>
    <xsd:import namespace="434c8935-d9e3-4ba3-b62a-51495194605f"/>
    <xsd:element name="properties">
      <xsd:complexType>
        <xsd:sequence>
          <xsd:element name="documentManagement">
            <xsd:complexType>
              <xsd:all>
                <xsd:element ref="ns2:Categor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3b184-d557-4a8f-84bb-04a09d1db6bb"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How Do I"/>
          <xsd:enumeration value="Policies and Guidelines"/>
          <xsd:enumeration value="Programs and Events"/>
          <xsd:enumeration value="Resources"/>
          <xsd:enumeration value="Training and Professional Development"/>
          <xsd:enumeration value="Who We Are"/>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4c8935-d9e3-4ba3-b62a-5149519460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A8C59-6779-41F9-BF36-1764B579DA05}">
  <ds:schemaRefs>
    <ds:schemaRef ds:uri="http://schemas.microsoft.com/office/2006/metadata/properties"/>
    <ds:schemaRef ds:uri="434c8935-d9e3-4ba3-b62a-51495194605f"/>
    <ds:schemaRef ds:uri="http://schemas.microsoft.com/office/2006/documentManagement/types"/>
    <ds:schemaRef ds:uri="http://schemas.openxmlformats.org/package/2006/metadata/core-properties"/>
    <ds:schemaRef ds:uri="http://purl.org/dc/elements/1.1/"/>
    <ds:schemaRef ds:uri="http://purl.org/dc/terms/"/>
    <ds:schemaRef ds:uri="3773b184-d557-4a8f-84bb-04a09d1db6bb"/>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5EF93A0-DAEE-4CC4-A7EE-A58523098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73b184-d557-4a8f-84bb-04a09d1db6bb"/>
    <ds:schemaRef ds:uri="434c8935-d9e3-4ba3-b62a-5149519460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01934-C70A-472D-A7A0-A99F25D558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6819</TotalTime>
  <Words>1585</Words>
  <Application>Microsoft Office PowerPoint</Application>
  <PresentationFormat>Widescreen</PresentationFormat>
  <Paragraphs>152</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Calibri Light</vt:lpstr>
      <vt:lpstr>Courier New</vt:lpstr>
      <vt:lpstr>Fira Sans</vt:lpstr>
      <vt:lpstr>Fira Sans Extra Condensed</vt:lpstr>
      <vt:lpstr>inherit</vt:lpstr>
      <vt:lpstr>Montserrat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Jeremy Green</cp:lastModifiedBy>
  <cp:revision>111</cp:revision>
  <cp:lastPrinted>2019-04-07T22:38:40Z</cp:lastPrinted>
  <dcterms:created xsi:type="dcterms:W3CDTF">2019-04-05T16:55:57Z</dcterms:created>
  <dcterms:modified xsi:type="dcterms:W3CDTF">2021-08-04T20:13:41Z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0x010100D4DA829A13E1E34FA2538A07B58DAFDE</vt:lpwstr>
  </property>
</Properties>
</file>